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Big Shoulders Display" panose="020B0604020202020204" charset="0"/>
      <p:regular r:id="rId24"/>
    </p:embeddedFont>
    <p:embeddedFont>
      <p:font typeface="Big Shoulders Display Bold" panose="020B0604020202020204" charset="0"/>
      <p:regular r:id="rId25"/>
    </p:embeddedFont>
    <p:embeddedFont>
      <p:font typeface="Calibri" panose="020F0502020204030204" pitchFamily="34" charset="0"/>
      <p:regular r:id="rId26"/>
      <p:bold r:id="rId27"/>
      <p:italic r:id="rId28"/>
      <p:boldItalic r:id="rId29"/>
    </p:embeddedFont>
    <p:embeddedFont>
      <p:font typeface="Lato" panose="020B0604020202020204" charset="0"/>
      <p:regular r:id="rId30"/>
    </p:embeddedFont>
    <p:embeddedFont>
      <p:font typeface="Lato Bold" panose="020B0604020202020204" charset="0"/>
      <p:regular r:id="rId31"/>
    </p:embeddedFont>
    <p:embeddedFont>
      <p:font typeface="Muli Bold Bold" panose="020B0604020202020204" charset="0"/>
      <p:regular r:id="rId32"/>
    </p:embeddedFont>
    <p:embeddedFont>
      <p:font typeface="Muli Regular" panose="020B0604020202020204" charset="0"/>
      <p:regular r:id="rId33"/>
    </p:embeddedFont>
    <p:embeddedFont>
      <p:font typeface="Roboto" panose="02000000000000000000" pitchFamily="2" charset="0"/>
      <p:regular r:id="rId34"/>
    </p:embeddedFont>
    <p:embeddedFont>
      <p:font typeface="Roboto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1" d="100"/>
          <a:sy n="71" d="100"/>
        </p:scale>
        <p:origin x="1200"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dont know what to look for =&gt; probab model kicks in this situation</a:t>
            </a:r>
          </a:p>
          <a:p>
            <a:pPr lvl="0"/>
            <a:r>
              <a:rPr lang="en-US"/>
              <a:t>- mistake in grammar or parts of speech =&gt; stemming</a:t>
            </a:r>
          </a:p>
          <a:p>
            <a:pPr lvl="0"/>
            <a:endParaRPr lang="en-US"/>
          </a:p>
          <a:p>
            <a:pPr lvl="0"/>
            <a:endParaRPr lang="en-US"/>
          </a:p>
          <a:p>
            <a:pPr lvl="0"/>
            <a:r>
              <a:rPr lang="en-US"/>
              <a:t>3. If you can recall, we introduce ranking by  num. of ref. This is easily be abused by the users.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20</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Find me is a basic search engine which ranks documents with an in-house algo combining tf-idf, probab, and quality of the webpage.</a:t>
            </a:r>
          </a:p>
          <a:p>
            <a:pPr lvl="0"/>
            <a:r>
              <a:rPr lang="en-US"/>
              <a:t>- have 3 members.</a:t>
            </a:r>
          </a:p>
          <a:p>
            <a:pPr lvl="0"/>
            <a:r>
              <a:rPr lang="en-US"/>
              <a:t>- (see notebook)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To learn how search engine works under the hood</a:t>
            </a:r>
          </a:p>
          <a:p>
            <a:pPr lvl="0"/>
            <a:r>
              <a:rPr lang="en-US"/>
              <a:t>- To apply the knowledge been learned in Information Retrieval course</a:t>
            </a:r>
          </a:p>
          <a:p>
            <a:pPr lvl="0"/>
            <a:r>
              <a:rPr lang="en-US"/>
              <a:t>- To challenge ourselves with something we haven't done before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We want to build a search engine which user can search with keywords and compute the relevancy of the documents then return the documents back.</a:t>
            </a:r>
          </a:p>
          <a:p>
            <a:pPr lvl="0"/>
            <a:r>
              <a:rPr lang="en-US"/>
              <a:t>- Want to target only stackoverflow (hardware constraint). even that until now there are 99% of the stackoverflow's webpages that we haven't crawled.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Let me show some visual examples of how our model looks like rather than just a diagram.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Cal with tf-idf, probab model and num. of ref. In this process, there are lots of things happen behind the scene.</a:t>
            </a:r>
          </a:p>
          <a:p>
            <a:pPr lvl="0"/>
            <a:r>
              <a:rPr lang="en-US"/>
              <a:t>- first we compute tf-idf then pipe it into sigmoid function.</a:t>
            </a:r>
          </a:p>
          <a:p>
            <a:pPr lvl="0"/>
            <a:r>
              <a:rPr lang="en-US"/>
              <a:t>For sigmoid fn is an activation fn which we plug the input and produce the output from 0-1. Doing this help us normalize the data and allow us to weight it with probab and num of ref scores.</a:t>
            </a:r>
          </a:p>
          <a:p>
            <a:pPr lvl="0"/>
            <a:r>
              <a:rPr lang="en-US"/>
              <a:t>- Next, we compute the probability of relevancy of the documents then pipe it into sigmoid function as well.</a:t>
            </a:r>
          </a:p>
          <a:p>
            <a:pPr lvl="0"/>
            <a:r>
              <a:rPr lang="en-US"/>
              <a:t>- Then, we count the num. of ref but this time instead of pipe it into the sigmoid fn we pipe it to minmax activation fn. becoz num. of ref can go really high which is not efficient to compute with sigmoid fn which uses exp fn. For minmax fn kinda do the same thing but with diff input and formula.</a:t>
            </a:r>
          </a:p>
          <a:p>
            <a:pPr lvl="0"/>
            <a:endParaRPr lang="en-US"/>
          </a:p>
          <a:p>
            <a:pPr lvl="0"/>
            <a:r>
              <a:rPr lang="en-US"/>
              <a:t>- Finally, we can combine it together weighted 0.5 for tf-idf score, and both 0.25 for probab score and num. of ref. The final score will be in range of 0-1.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16</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This comparison does not mean to compete with other search engines but to test  that if document is in our database, chances are we may be able to return the relevant docs to you. as of now becoz we cant not crawled the whole internet with our tiny machine.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17</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Perform quite good compare to what we want to search for.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8.sv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4.sv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8.sv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3.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8.svg"/><Relationship Id="rId4" Type="http://schemas.openxmlformats.org/officeDocument/2006/relationships/image" Target="../media/image24.png"/><Relationship Id="rId9"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8.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6.svg"/><Relationship Id="rId4" Type="http://schemas.openxmlformats.org/officeDocument/2006/relationships/image" Target="../media/image2.svg"/><Relationship Id="rId9"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8.svg"/><Relationship Id="rId5" Type="http://schemas.openxmlformats.org/officeDocument/2006/relationships/image" Target="../media/image4.sv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8.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5.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sp>
        <p:nvSpPr>
          <p:cNvPr id="2" name="AutoShape 2"/>
          <p:cNvSpPr/>
          <p:nvPr/>
        </p:nvSpPr>
        <p:spPr>
          <a:xfrm>
            <a:off x="15721248" y="-108411"/>
            <a:ext cx="9525" cy="10503822"/>
          </a:xfrm>
          <a:prstGeom prst="rect">
            <a:avLst/>
          </a:prstGeom>
          <a:solidFill>
            <a:srgbClr val="FFFFFF"/>
          </a:solidFill>
        </p:spPr>
      </p:sp>
      <p:grpSp>
        <p:nvGrpSpPr>
          <p:cNvPr id="3" name="Group 3"/>
          <p:cNvGrpSpPr/>
          <p:nvPr/>
        </p:nvGrpSpPr>
        <p:grpSpPr>
          <a:xfrm>
            <a:off x="7140390" y="1028700"/>
            <a:ext cx="7388109" cy="7388109"/>
            <a:chOff x="0" y="0"/>
            <a:chExt cx="9850812" cy="9850812"/>
          </a:xfrm>
        </p:grpSpPr>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0" y="0"/>
              <a:ext cx="9850812" cy="9850812"/>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1142" y="41142"/>
              <a:ext cx="9768527" cy="9768527"/>
            </a:xfrm>
            <a:prstGeom prst="rect">
              <a:avLst/>
            </a:prstGeom>
          </p:spPr>
        </p:pic>
      </p:grpSp>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528499" y="7809616"/>
            <a:ext cx="854503" cy="794688"/>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81075" y="1028700"/>
            <a:ext cx="453254" cy="453254"/>
          </a:xfrm>
          <a:prstGeom prst="rect">
            <a:avLst/>
          </a:prstGeom>
        </p:spPr>
      </p:pic>
      <p:sp>
        <p:nvSpPr>
          <p:cNvPr id="8" name="AutoShape 8"/>
          <p:cNvSpPr/>
          <p:nvPr/>
        </p:nvSpPr>
        <p:spPr>
          <a:xfrm>
            <a:off x="-2566752" y="9077325"/>
            <a:ext cx="18288000" cy="9525"/>
          </a:xfrm>
          <a:prstGeom prst="rect">
            <a:avLst/>
          </a:prstGeom>
          <a:solidFill>
            <a:srgbClr val="FFFFFF"/>
          </a:solidFill>
        </p:spPr>
      </p:sp>
      <p:grpSp>
        <p:nvGrpSpPr>
          <p:cNvPr id="9" name="Group 9"/>
          <p:cNvGrpSpPr/>
          <p:nvPr/>
        </p:nvGrpSpPr>
        <p:grpSpPr>
          <a:xfrm>
            <a:off x="1028700" y="3615770"/>
            <a:ext cx="8507409" cy="3055461"/>
            <a:chOff x="0" y="0"/>
            <a:chExt cx="11343212" cy="4073948"/>
          </a:xfrm>
        </p:grpSpPr>
        <p:sp>
          <p:nvSpPr>
            <p:cNvPr id="10" name="TextBox 10"/>
            <p:cNvSpPr txBox="1"/>
            <p:nvPr/>
          </p:nvSpPr>
          <p:spPr>
            <a:xfrm>
              <a:off x="0" y="104775"/>
              <a:ext cx="11343212" cy="2517317"/>
            </a:xfrm>
            <a:prstGeom prst="rect">
              <a:avLst/>
            </a:prstGeom>
          </p:spPr>
          <p:txBody>
            <a:bodyPr lIns="0" tIns="0" rIns="0" bIns="0" rtlCol="0" anchor="t">
              <a:spAutoFit/>
            </a:bodyPr>
            <a:lstStyle/>
            <a:p>
              <a:pPr>
                <a:lnSpc>
                  <a:spcPts val="14300"/>
                </a:lnSpc>
              </a:pPr>
              <a:r>
                <a:rPr lang="en-US" sz="13000">
                  <a:solidFill>
                    <a:srgbClr val="FFFFFF"/>
                  </a:solidFill>
                  <a:latin typeface="Big Shoulders Display Bold"/>
                </a:rPr>
                <a:t>FIND ME</a:t>
              </a:r>
            </a:p>
          </p:txBody>
        </p:sp>
        <p:sp>
          <p:nvSpPr>
            <p:cNvPr id="11" name="TextBox 11"/>
            <p:cNvSpPr txBox="1"/>
            <p:nvPr/>
          </p:nvSpPr>
          <p:spPr>
            <a:xfrm>
              <a:off x="0" y="2985135"/>
              <a:ext cx="11343212" cy="1088813"/>
            </a:xfrm>
            <a:prstGeom prst="rect">
              <a:avLst/>
            </a:prstGeom>
          </p:spPr>
          <p:txBody>
            <a:bodyPr lIns="0" tIns="0" rIns="0" bIns="0" rtlCol="0" anchor="t">
              <a:spAutoFit/>
            </a:bodyPr>
            <a:lstStyle/>
            <a:p>
              <a:pPr>
                <a:lnSpc>
                  <a:spcPts val="2240"/>
                </a:lnSpc>
              </a:pPr>
              <a:r>
                <a:rPr lang="en-US" sz="1600" spc="240">
                  <a:solidFill>
                    <a:srgbClr val="C6C3FF"/>
                  </a:solidFill>
                  <a:latin typeface="Lato Bold"/>
                </a:rPr>
                <a:t>COURSE: CS 382 - SEARCH ENGINES AND INFORMATION RETRIEVAL</a:t>
              </a:r>
            </a:p>
            <a:p>
              <a:pPr>
                <a:lnSpc>
                  <a:spcPts val="2240"/>
                </a:lnSpc>
              </a:pPr>
              <a:r>
                <a:rPr lang="en-US" sz="1600" spc="240">
                  <a:solidFill>
                    <a:srgbClr val="C6C3FF"/>
                  </a:solidFill>
                  <a:latin typeface="Lato Bold"/>
                </a:rPr>
                <a:t>PROF    : CHAMROEUN KHIM</a:t>
              </a:r>
            </a:p>
            <a:p>
              <a:pPr>
                <a:lnSpc>
                  <a:spcPts val="2240"/>
                </a:lnSpc>
              </a:pPr>
              <a:endParaRPr lang="en-US" sz="1600" spc="240">
                <a:solidFill>
                  <a:srgbClr val="C6C3FF"/>
                </a:solidFill>
                <a:latin typeface="Lato Bold"/>
              </a:endParaRPr>
            </a:p>
          </p:txBody>
        </p:sp>
      </p:grpSp>
      <p:pic>
        <p:nvPicPr>
          <p:cNvPr id="12" name="Picture 12"/>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28700" y="9539656"/>
            <a:ext cx="431173" cy="190500"/>
          </a:xfrm>
          <a:prstGeom prst="rect">
            <a:avLst/>
          </a:prstGeom>
        </p:spPr>
      </p:pic>
      <p:sp>
        <p:nvSpPr>
          <p:cNvPr id="13" name="TextBox 13"/>
          <p:cNvSpPr txBox="1"/>
          <p:nvPr/>
        </p:nvSpPr>
        <p:spPr>
          <a:xfrm>
            <a:off x="16439110" y="1198822"/>
            <a:ext cx="1124259" cy="799638"/>
          </a:xfrm>
          <a:prstGeom prst="rect">
            <a:avLst/>
          </a:prstGeom>
        </p:spPr>
        <p:txBody>
          <a:bodyPr lIns="0" tIns="0" rIns="0" bIns="0" rtlCol="0" anchor="t">
            <a:spAutoFit/>
          </a:bodyPr>
          <a:lstStyle/>
          <a:p>
            <a:pPr algn="ctr">
              <a:lnSpc>
                <a:spcPts val="6160"/>
              </a:lnSpc>
            </a:pPr>
            <a:r>
              <a:rPr lang="en-US" sz="5600">
                <a:solidFill>
                  <a:srgbClr val="FFFFFF"/>
                </a:solidFill>
                <a:latin typeface="Big Shoulders Display"/>
              </a:rPr>
              <a:t>001</a:t>
            </a:r>
          </a:p>
        </p:txBody>
      </p:sp>
      <p:sp>
        <p:nvSpPr>
          <p:cNvPr id="14" name="TextBox 14"/>
          <p:cNvSpPr txBox="1"/>
          <p:nvPr/>
        </p:nvSpPr>
        <p:spPr>
          <a:xfrm rot="5400000">
            <a:off x="14436284" y="6551316"/>
            <a:ext cx="5163779" cy="250190"/>
          </a:xfrm>
          <a:prstGeom prst="rect">
            <a:avLst/>
          </a:prstGeom>
        </p:spPr>
        <p:txBody>
          <a:bodyPr lIns="0" tIns="0" rIns="0" bIns="0" rtlCol="0" anchor="t">
            <a:spAutoFit/>
          </a:bodyPr>
          <a:lstStyle/>
          <a:p>
            <a:pPr algn="r">
              <a:lnSpc>
                <a:spcPts val="1959"/>
              </a:lnSpc>
            </a:pPr>
            <a:r>
              <a:rPr lang="en-US" sz="1400" spc="49">
                <a:solidFill>
                  <a:srgbClr val="FFFFFF"/>
                </a:solidFill>
                <a:latin typeface="Lato"/>
              </a:rPr>
              <a:t>FIND ME | PARAGON INTERNATIONAL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grpSp>
        <p:nvGrpSpPr>
          <p:cNvPr id="2" name="Group 2"/>
          <p:cNvGrpSpPr/>
          <p:nvPr/>
        </p:nvGrpSpPr>
        <p:grpSpPr>
          <a:xfrm>
            <a:off x="-4381827" y="1449446"/>
            <a:ext cx="7388109" cy="7388109"/>
            <a:chOff x="0" y="0"/>
            <a:chExt cx="9850812" cy="9850812"/>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0" y="0"/>
              <a:ext cx="9850812" cy="985081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1142" y="41142"/>
              <a:ext cx="9768527" cy="9768527"/>
            </a:xfrm>
            <a:prstGeom prst="rect">
              <a:avLst/>
            </a:prstGeom>
          </p:spPr>
        </p:pic>
      </p:grpSp>
      <p:sp>
        <p:nvSpPr>
          <p:cNvPr id="5" name="TextBox 5"/>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a:solidFill>
                  <a:srgbClr val="FFFFFF"/>
                </a:solidFill>
                <a:latin typeface="Big Shoulders Display"/>
              </a:rPr>
              <a:t>010</a:t>
            </a:r>
          </a:p>
        </p:txBody>
      </p:sp>
      <p:grpSp>
        <p:nvGrpSpPr>
          <p:cNvPr id="6" name="Group 6"/>
          <p:cNvGrpSpPr/>
          <p:nvPr/>
        </p:nvGrpSpPr>
        <p:grpSpPr>
          <a:xfrm>
            <a:off x="8896350" y="2683193"/>
            <a:ext cx="5845282" cy="4920615"/>
            <a:chOff x="0" y="0"/>
            <a:chExt cx="7793709" cy="6560820"/>
          </a:xfrm>
        </p:grpSpPr>
        <p:sp>
          <p:nvSpPr>
            <p:cNvPr id="7" name="TextBox 7"/>
            <p:cNvSpPr txBox="1"/>
            <p:nvPr/>
          </p:nvSpPr>
          <p:spPr>
            <a:xfrm>
              <a:off x="0" y="-47625"/>
              <a:ext cx="7793709" cy="493818"/>
            </a:xfrm>
            <a:prstGeom prst="rect">
              <a:avLst/>
            </a:prstGeom>
          </p:spPr>
          <p:txBody>
            <a:bodyPr lIns="0" tIns="0" rIns="0" bIns="0" rtlCol="0" anchor="t">
              <a:spAutoFit/>
            </a:bodyPr>
            <a:lstStyle/>
            <a:p>
              <a:pPr>
                <a:lnSpc>
                  <a:spcPts val="3079"/>
                </a:lnSpc>
              </a:pPr>
              <a:r>
                <a:rPr lang="en-US" sz="2200">
                  <a:solidFill>
                    <a:srgbClr val="C6C3FF"/>
                  </a:solidFill>
                  <a:latin typeface="Lato Bold"/>
                </a:rPr>
                <a:t>CRAWLING</a:t>
              </a:r>
            </a:p>
          </p:txBody>
        </p:sp>
        <p:sp>
          <p:nvSpPr>
            <p:cNvPr id="8" name="TextBox 8"/>
            <p:cNvSpPr txBox="1"/>
            <p:nvPr/>
          </p:nvSpPr>
          <p:spPr>
            <a:xfrm>
              <a:off x="0" y="778806"/>
              <a:ext cx="7793709" cy="371475"/>
            </a:xfrm>
            <a:prstGeom prst="rect">
              <a:avLst/>
            </a:prstGeom>
          </p:spPr>
          <p:txBody>
            <a:bodyPr lIns="0" tIns="0" rIns="0" bIns="0" rtlCol="0" anchor="t">
              <a:spAutoFit/>
            </a:bodyPr>
            <a:lstStyle/>
            <a:p>
              <a:pPr>
                <a:lnSpc>
                  <a:spcPts val="2400"/>
                </a:lnSpc>
              </a:pPr>
              <a:r>
                <a:rPr lang="en-US" sz="1500">
                  <a:solidFill>
                    <a:srgbClr val="FFFFFF"/>
                  </a:solidFill>
                  <a:latin typeface="Lato"/>
                </a:rPr>
                <a:t>Download Information from the webpage</a:t>
              </a:r>
            </a:p>
          </p:txBody>
        </p:sp>
        <p:sp>
          <p:nvSpPr>
            <p:cNvPr id="9" name="TextBox 9"/>
            <p:cNvSpPr txBox="1"/>
            <p:nvPr/>
          </p:nvSpPr>
          <p:spPr>
            <a:xfrm>
              <a:off x="0" y="2454444"/>
              <a:ext cx="7793709" cy="493818"/>
            </a:xfrm>
            <a:prstGeom prst="rect">
              <a:avLst/>
            </a:prstGeom>
          </p:spPr>
          <p:txBody>
            <a:bodyPr lIns="0" tIns="0" rIns="0" bIns="0" rtlCol="0" anchor="t">
              <a:spAutoFit/>
            </a:bodyPr>
            <a:lstStyle/>
            <a:p>
              <a:pPr>
                <a:lnSpc>
                  <a:spcPts val="3079"/>
                </a:lnSpc>
              </a:pPr>
              <a:r>
                <a:rPr lang="en-US" sz="2200">
                  <a:solidFill>
                    <a:srgbClr val="C6C3FF"/>
                  </a:solidFill>
                  <a:latin typeface="Lato Bold"/>
                </a:rPr>
                <a:t>INDEXING</a:t>
              </a:r>
            </a:p>
          </p:txBody>
        </p:sp>
        <p:sp>
          <p:nvSpPr>
            <p:cNvPr id="10" name="TextBox 10"/>
            <p:cNvSpPr txBox="1"/>
            <p:nvPr/>
          </p:nvSpPr>
          <p:spPr>
            <a:xfrm>
              <a:off x="0" y="3280876"/>
              <a:ext cx="7793709" cy="371475"/>
            </a:xfrm>
            <a:prstGeom prst="rect">
              <a:avLst/>
            </a:prstGeom>
          </p:spPr>
          <p:txBody>
            <a:bodyPr lIns="0" tIns="0" rIns="0" bIns="0" rtlCol="0" anchor="t">
              <a:spAutoFit/>
            </a:bodyPr>
            <a:lstStyle/>
            <a:p>
              <a:pPr>
                <a:lnSpc>
                  <a:spcPts val="2400"/>
                </a:lnSpc>
              </a:pPr>
              <a:r>
                <a:rPr lang="en-US" sz="1500">
                  <a:solidFill>
                    <a:srgbClr val="FFFFFF"/>
                  </a:solidFill>
                  <a:latin typeface="Lato"/>
                </a:rPr>
                <a:t>Preprocessing to help ranking documents faster</a:t>
              </a:r>
            </a:p>
          </p:txBody>
        </p:sp>
        <p:sp>
          <p:nvSpPr>
            <p:cNvPr id="11" name="TextBox 11"/>
            <p:cNvSpPr txBox="1"/>
            <p:nvPr/>
          </p:nvSpPr>
          <p:spPr>
            <a:xfrm>
              <a:off x="0" y="4956514"/>
              <a:ext cx="7793709" cy="493818"/>
            </a:xfrm>
            <a:prstGeom prst="rect">
              <a:avLst/>
            </a:prstGeom>
          </p:spPr>
          <p:txBody>
            <a:bodyPr lIns="0" tIns="0" rIns="0" bIns="0" rtlCol="0" anchor="t">
              <a:spAutoFit/>
            </a:bodyPr>
            <a:lstStyle/>
            <a:p>
              <a:pPr>
                <a:lnSpc>
                  <a:spcPts val="3079"/>
                </a:lnSpc>
              </a:pPr>
              <a:r>
                <a:rPr lang="en-US" sz="2200">
                  <a:solidFill>
                    <a:srgbClr val="C6C3FF"/>
                  </a:solidFill>
                  <a:latin typeface="Lato Bold"/>
                </a:rPr>
                <a:t>RANKING</a:t>
              </a:r>
            </a:p>
          </p:txBody>
        </p:sp>
        <p:sp>
          <p:nvSpPr>
            <p:cNvPr id="12" name="TextBox 12"/>
            <p:cNvSpPr txBox="1"/>
            <p:nvPr/>
          </p:nvSpPr>
          <p:spPr>
            <a:xfrm>
              <a:off x="0" y="5782945"/>
              <a:ext cx="7793709" cy="777875"/>
            </a:xfrm>
            <a:prstGeom prst="rect">
              <a:avLst/>
            </a:prstGeom>
          </p:spPr>
          <p:txBody>
            <a:bodyPr lIns="0" tIns="0" rIns="0" bIns="0" rtlCol="0" anchor="t">
              <a:spAutoFit/>
            </a:bodyPr>
            <a:lstStyle/>
            <a:p>
              <a:pPr>
                <a:lnSpc>
                  <a:spcPts val="2400"/>
                </a:lnSpc>
              </a:pPr>
              <a:r>
                <a:rPr lang="en-US" sz="1500">
                  <a:solidFill>
                    <a:srgbClr val="FFFFFF"/>
                  </a:solidFill>
                  <a:latin typeface="Lato"/>
                </a:rPr>
                <a:t>Real time processing to score and rank document then return to the user</a:t>
              </a:r>
            </a:p>
          </p:txBody>
        </p:sp>
      </p:grpSp>
      <p:sp>
        <p:nvSpPr>
          <p:cNvPr id="13" name="TextBox 13"/>
          <p:cNvSpPr txBox="1"/>
          <p:nvPr/>
        </p:nvSpPr>
        <p:spPr>
          <a:xfrm>
            <a:off x="1028700" y="4467225"/>
            <a:ext cx="5717128" cy="1343025"/>
          </a:xfrm>
          <a:prstGeom prst="rect">
            <a:avLst/>
          </a:prstGeom>
        </p:spPr>
        <p:txBody>
          <a:bodyPr lIns="0" tIns="0" rIns="0" bIns="0" rtlCol="0" anchor="t">
            <a:spAutoFit/>
          </a:bodyPr>
          <a:lstStyle/>
          <a:p>
            <a:pPr>
              <a:lnSpc>
                <a:spcPts val="10560"/>
              </a:lnSpc>
            </a:pPr>
            <a:r>
              <a:rPr lang="en-US" sz="8800">
                <a:solidFill>
                  <a:srgbClr val="FFFFFF"/>
                </a:solidFill>
                <a:latin typeface="Big Shoulders Display"/>
              </a:rPr>
              <a:t>COMPONENTS</a:t>
            </a:r>
          </a:p>
        </p:txBody>
      </p:sp>
      <p:grpSp>
        <p:nvGrpSpPr>
          <p:cNvPr id="14" name="Group 14"/>
          <p:cNvGrpSpPr/>
          <p:nvPr/>
        </p:nvGrpSpPr>
        <p:grpSpPr>
          <a:xfrm>
            <a:off x="1028700" y="9067800"/>
            <a:ext cx="1400283" cy="190500"/>
            <a:chOff x="0" y="0"/>
            <a:chExt cx="1867044" cy="254000"/>
          </a:xfrm>
        </p:grpSpPr>
        <p:pic>
          <p:nvPicPr>
            <p:cNvPr id="15" name="Picture 1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92147" y="0"/>
              <a:ext cx="574897" cy="254000"/>
            </a:xfrm>
            <a:prstGeom prst="rect">
              <a:avLst/>
            </a:prstGeom>
          </p:spPr>
        </p:pic>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0" y="0"/>
              <a:ext cx="574897" cy="254000"/>
            </a:xfrm>
            <a:prstGeom prst="rect">
              <a:avLst/>
            </a:prstGeom>
          </p:spPr>
        </p:pic>
      </p:grpSp>
      <p:sp>
        <p:nvSpPr>
          <p:cNvPr id="17" name="AutoShape 17"/>
          <p:cNvSpPr/>
          <p:nvPr/>
        </p:nvSpPr>
        <p:spPr>
          <a:xfrm>
            <a:off x="15721248" y="-162617"/>
            <a:ext cx="9525" cy="10503822"/>
          </a:xfrm>
          <a:prstGeom prst="rect">
            <a:avLst/>
          </a:prstGeom>
          <a:solidFill>
            <a:srgbClr val="FFFFFF"/>
          </a:solidFill>
        </p:spPr>
      </p:sp>
      <p:sp>
        <p:nvSpPr>
          <p:cNvPr id="18" name="AutoShape 18"/>
          <p:cNvSpPr/>
          <p:nvPr/>
        </p:nvSpPr>
        <p:spPr>
          <a:xfrm>
            <a:off x="7853598" y="-162617"/>
            <a:ext cx="9525" cy="10503822"/>
          </a:xfrm>
          <a:prstGeom prst="rect">
            <a:avLst/>
          </a:prstGeom>
          <a:solidFill>
            <a:srgbClr val="FFFFFF"/>
          </a:solidFill>
        </p:spPr>
      </p:sp>
      <p:sp>
        <p:nvSpPr>
          <p:cNvPr id="19" name="TextBox 19"/>
          <p:cNvSpPr txBox="1"/>
          <p:nvPr/>
        </p:nvSpPr>
        <p:spPr>
          <a:xfrm rot="5400000">
            <a:off x="14476962" y="6551316"/>
            <a:ext cx="5163779" cy="250190"/>
          </a:xfrm>
          <a:prstGeom prst="rect">
            <a:avLst/>
          </a:prstGeom>
        </p:spPr>
        <p:txBody>
          <a:bodyPr lIns="0" tIns="0" rIns="0" bIns="0" rtlCol="0" anchor="t">
            <a:spAutoFit/>
          </a:bodyPr>
          <a:lstStyle/>
          <a:p>
            <a:pPr algn="r">
              <a:lnSpc>
                <a:spcPts val="1959"/>
              </a:lnSpc>
            </a:pPr>
            <a:r>
              <a:rPr lang="en-US" sz="1400" spc="49">
                <a:solidFill>
                  <a:srgbClr val="FFFFFF"/>
                </a:solidFill>
                <a:latin typeface="Lato"/>
              </a:rPr>
              <a:t>FIND ME | PARAGON INTERNATIONAL UNIVERSITY</a:t>
            </a:r>
          </a:p>
        </p:txBody>
      </p:sp>
      <p:pic>
        <p:nvPicPr>
          <p:cNvPr id="20" name="Picture 2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28700" y="1028700"/>
            <a:ext cx="453254" cy="45325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grpSp>
        <p:nvGrpSpPr>
          <p:cNvPr id="2" name="Group 2"/>
          <p:cNvGrpSpPr/>
          <p:nvPr/>
        </p:nvGrpSpPr>
        <p:grpSpPr>
          <a:xfrm>
            <a:off x="15859017" y="9529104"/>
            <a:ext cx="1400283" cy="190500"/>
            <a:chOff x="0" y="0"/>
            <a:chExt cx="1867044" cy="254000"/>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92147" y="0"/>
              <a:ext cx="574897" cy="254000"/>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0" y="0"/>
              <a:ext cx="574897" cy="254000"/>
            </a:xfrm>
            <a:prstGeom prst="rect">
              <a:avLst/>
            </a:prstGeom>
          </p:spPr>
        </p:pic>
      </p:grpSp>
      <p:sp>
        <p:nvSpPr>
          <p:cNvPr id="5" name="AutoShape 5"/>
          <p:cNvSpPr/>
          <p:nvPr/>
        </p:nvSpPr>
        <p:spPr>
          <a:xfrm>
            <a:off x="0" y="9058275"/>
            <a:ext cx="18288000" cy="9525"/>
          </a:xfrm>
          <a:prstGeom prst="rect">
            <a:avLst/>
          </a:prstGeom>
          <a:solidFill>
            <a:srgbClr val="FFFFFF"/>
          </a:solidFill>
        </p:spPr>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1028700"/>
            <a:ext cx="453254" cy="453254"/>
          </a:xfrm>
          <a:prstGeom prst="rect">
            <a:avLst/>
          </a:prstGeom>
        </p:spPr>
      </p:pic>
      <p:sp>
        <p:nvSpPr>
          <p:cNvPr id="7" name="TextBox 7"/>
          <p:cNvSpPr txBox="1"/>
          <p:nvPr/>
        </p:nvSpPr>
        <p:spPr>
          <a:xfrm>
            <a:off x="12829058" y="5083289"/>
            <a:ext cx="4430242" cy="1343025"/>
          </a:xfrm>
          <a:prstGeom prst="rect">
            <a:avLst/>
          </a:prstGeom>
        </p:spPr>
        <p:txBody>
          <a:bodyPr lIns="0" tIns="0" rIns="0" bIns="0" rtlCol="0" anchor="t">
            <a:spAutoFit/>
          </a:bodyPr>
          <a:lstStyle/>
          <a:p>
            <a:pPr algn="r">
              <a:lnSpc>
                <a:spcPts val="10560"/>
              </a:lnSpc>
            </a:pPr>
            <a:r>
              <a:rPr lang="en-US" sz="8800">
                <a:solidFill>
                  <a:srgbClr val="FFFFFF"/>
                </a:solidFill>
                <a:latin typeface="Big Shoulders Display"/>
              </a:rPr>
              <a:t>CRAWLING</a:t>
            </a:r>
          </a:p>
        </p:txBody>
      </p:sp>
      <p:sp>
        <p:nvSpPr>
          <p:cNvPr id="8" name="TextBox 8"/>
          <p:cNvSpPr txBox="1"/>
          <p:nvPr/>
        </p:nvSpPr>
        <p:spPr>
          <a:xfrm>
            <a:off x="16135041" y="1078368"/>
            <a:ext cx="1124259" cy="795553"/>
          </a:xfrm>
          <a:prstGeom prst="rect">
            <a:avLst/>
          </a:prstGeom>
        </p:spPr>
        <p:txBody>
          <a:bodyPr lIns="0" tIns="0" rIns="0" bIns="0" rtlCol="0" anchor="t">
            <a:spAutoFit/>
          </a:bodyPr>
          <a:lstStyle/>
          <a:p>
            <a:pPr algn="r">
              <a:lnSpc>
                <a:spcPts val="6160"/>
              </a:lnSpc>
            </a:pPr>
            <a:r>
              <a:rPr lang="en-US" sz="5600">
                <a:solidFill>
                  <a:srgbClr val="FFFFFF"/>
                </a:solidFill>
                <a:latin typeface="Big Shoulders Display"/>
              </a:rPr>
              <a:t>011</a:t>
            </a:r>
          </a:p>
        </p:txBody>
      </p:sp>
      <p:sp>
        <p:nvSpPr>
          <p:cNvPr id="9" name="TextBox 9"/>
          <p:cNvSpPr txBox="1"/>
          <p:nvPr/>
        </p:nvSpPr>
        <p:spPr>
          <a:xfrm rot="-5400000">
            <a:off x="-1343496" y="5652609"/>
            <a:ext cx="5163779" cy="250190"/>
          </a:xfrm>
          <a:prstGeom prst="rect">
            <a:avLst/>
          </a:prstGeom>
        </p:spPr>
        <p:txBody>
          <a:bodyPr lIns="0" tIns="0" rIns="0" bIns="0" rtlCol="0" anchor="t">
            <a:spAutoFit/>
          </a:bodyPr>
          <a:lstStyle/>
          <a:p>
            <a:pPr>
              <a:lnSpc>
                <a:spcPts val="1959"/>
              </a:lnSpc>
            </a:pPr>
            <a:r>
              <a:rPr lang="en-US" sz="1400" spc="49">
                <a:solidFill>
                  <a:srgbClr val="FFFFFF"/>
                </a:solidFill>
                <a:latin typeface="Lato"/>
              </a:rPr>
              <a:t>FIND ME | PARAGON INTERNATIONAL UNIVERSITY</a:t>
            </a:r>
          </a:p>
        </p:txBody>
      </p:sp>
      <p:pic>
        <p:nvPicPr>
          <p:cNvPr id="10" name="Picture 10"/>
          <p:cNvPicPr>
            <a:picLocks noChangeAspect="1"/>
          </p:cNvPicPr>
          <p:nvPr/>
        </p:nvPicPr>
        <p:blipFill>
          <a:blip r:embed="rId6"/>
          <a:srcRect/>
          <a:stretch>
            <a:fillRect/>
          </a:stretch>
        </p:blipFill>
        <p:spPr>
          <a:xfrm>
            <a:off x="6709492" y="-697097"/>
            <a:ext cx="4931140" cy="10804998"/>
          </a:xfrm>
          <a:prstGeom prst="rect">
            <a:avLst/>
          </a:prstGeom>
        </p:spPr>
      </p:pic>
      <p:pic>
        <p:nvPicPr>
          <p:cNvPr id="11" name="Picture 11"/>
          <p:cNvPicPr>
            <a:picLocks noChangeAspect="1"/>
          </p:cNvPicPr>
          <p:nvPr/>
        </p:nvPicPr>
        <p:blipFill>
          <a:blip r:embed="rId7"/>
          <a:srcRect/>
          <a:stretch>
            <a:fillRect/>
          </a:stretch>
        </p:blipFill>
        <p:spPr>
          <a:xfrm>
            <a:off x="3207392" y="838200"/>
            <a:ext cx="3502100" cy="8229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grpSp>
        <p:nvGrpSpPr>
          <p:cNvPr id="2" name="Group 2"/>
          <p:cNvGrpSpPr/>
          <p:nvPr/>
        </p:nvGrpSpPr>
        <p:grpSpPr>
          <a:xfrm>
            <a:off x="15859017" y="9529104"/>
            <a:ext cx="1400283" cy="190500"/>
            <a:chOff x="0" y="0"/>
            <a:chExt cx="1867044" cy="254000"/>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92147" y="0"/>
              <a:ext cx="574897" cy="254000"/>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0" y="0"/>
              <a:ext cx="574897" cy="254000"/>
            </a:xfrm>
            <a:prstGeom prst="rect">
              <a:avLst/>
            </a:prstGeom>
          </p:spPr>
        </p:pic>
      </p:grpSp>
      <p:sp>
        <p:nvSpPr>
          <p:cNvPr id="5" name="AutoShape 5"/>
          <p:cNvSpPr/>
          <p:nvPr/>
        </p:nvSpPr>
        <p:spPr>
          <a:xfrm>
            <a:off x="0" y="9058275"/>
            <a:ext cx="18288000" cy="9525"/>
          </a:xfrm>
          <a:prstGeom prst="rect">
            <a:avLst/>
          </a:prstGeom>
          <a:solidFill>
            <a:srgbClr val="FFFFFF"/>
          </a:solidFill>
        </p:spPr>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1028700"/>
            <a:ext cx="453254" cy="453254"/>
          </a:xfrm>
          <a:prstGeom prst="rect">
            <a:avLst/>
          </a:prstGeom>
        </p:spPr>
      </p:pic>
      <p:pic>
        <p:nvPicPr>
          <p:cNvPr id="7" name="Picture 7"/>
          <p:cNvPicPr>
            <a:picLocks noChangeAspect="1"/>
          </p:cNvPicPr>
          <p:nvPr/>
        </p:nvPicPr>
        <p:blipFill>
          <a:blip r:embed="rId6"/>
          <a:srcRect/>
          <a:stretch>
            <a:fillRect/>
          </a:stretch>
        </p:blipFill>
        <p:spPr>
          <a:xfrm>
            <a:off x="5285148" y="623768"/>
            <a:ext cx="4001376" cy="8909258"/>
          </a:xfrm>
          <a:prstGeom prst="rect">
            <a:avLst/>
          </a:prstGeom>
        </p:spPr>
      </p:pic>
      <p:sp>
        <p:nvSpPr>
          <p:cNvPr id="8" name="TextBox 8"/>
          <p:cNvSpPr txBox="1"/>
          <p:nvPr/>
        </p:nvSpPr>
        <p:spPr>
          <a:xfrm>
            <a:off x="12829058" y="5083289"/>
            <a:ext cx="4430242" cy="1343025"/>
          </a:xfrm>
          <a:prstGeom prst="rect">
            <a:avLst/>
          </a:prstGeom>
        </p:spPr>
        <p:txBody>
          <a:bodyPr lIns="0" tIns="0" rIns="0" bIns="0" rtlCol="0" anchor="t">
            <a:spAutoFit/>
          </a:bodyPr>
          <a:lstStyle/>
          <a:p>
            <a:pPr algn="r">
              <a:lnSpc>
                <a:spcPts val="10560"/>
              </a:lnSpc>
            </a:pPr>
            <a:r>
              <a:rPr lang="en-US" sz="8800">
                <a:solidFill>
                  <a:srgbClr val="FFFFFF"/>
                </a:solidFill>
                <a:latin typeface="Big Shoulders Display"/>
              </a:rPr>
              <a:t>INDEXING</a:t>
            </a:r>
          </a:p>
        </p:txBody>
      </p:sp>
      <p:sp>
        <p:nvSpPr>
          <p:cNvPr id="9" name="TextBox 9"/>
          <p:cNvSpPr txBox="1"/>
          <p:nvPr/>
        </p:nvSpPr>
        <p:spPr>
          <a:xfrm>
            <a:off x="16135041" y="1076325"/>
            <a:ext cx="1124259" cy="799638"/>
          </a:xfrm>
          <a:prstGeom prst="rect">
            <a:avLst/>
          </a:prstGeom>
        </p:spPr>
        <p:txBody>
          <a:bodyPr lIns="0" tIns="0" rIns="0" bIns="0" rtlCol="0" anchor="t">
            <a:spAutoFit/>
          </a:bodyPr>
          <a:lstStyle/>
          <a:p>
            <a:pPr algn="r">
              <a:lnSpc>
                <a:spcPts val="6160"/>
              </a:lnSpc>
            </a:pPr>
            <a:r>
              <a:rPr lang="en-US" sz="5600">
                <a:solidFill>
                  <a:srgbClr val="FFFFFF"/>
                </a:solidFill>
                <a:latin typeface="Big Shoulders Display"/>
              </a:rPr>
              <a:t>012</a:t>
            </a:r>
          </a:p>
        </p:txBody>
      </p:sp>
      <p:sp>
        <p:nvSpPr>
          <p:cNvPr id="10" name="TextBox 10"/>
          <p:cNvSpPr txBox="1"/>
          <p:nvPr/>
        </p:nvSpPr>
        <p:spPr>
          <a:xfrm rot="-5400000">
            <a:off x="-1343496" y="5652609"/>
            <a:ext cx="5163779" cy="250190"/>
          </a:xfrm>
          <a:prstGeom prst="rect">
            <a:avLst/>
          </a:prstGeom>
        </p:spPr>
        <p:txBody>
          <a:bodyPr lIns="0" tIns="0" rIns="0" bIns="0" rtlCol="0" anchor="t">
            <a:spAutoFit/>
          </a:bodyPr>
          <a:lstStyle/>
          <a:p>
            <a:pPr>
              <a:lnSpc>
                <a:spcPts val="1959"/>
              </a:lnSpc>
            </a:pPr>
            <a:r>
              <a:rPr lang="en-US" sz="1400" spc="49">
                <a:solidFill>
                  <a:srgbClr val="FFFFFF"/>
                </a:solidFill>
                <a:latin typeface="Lato"/>
              </a:rPr>
              <a:t>FIND ME | PARAGON INTERNATIONAL UNIVERSITY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grpSp>
        <p:nvGrpSpPr>
          <p:cNvPr id="2" name="Group 2"/>
          <p:cNvGrpSpPr/>
          <p:nvPr/>
        </p:nvGrpSpPr>
        <p:grpSpPr>
          <a:xfrm>
            <a:off x="15859017" y="9529104"/>
            <a:ext cx="1400283" cy="190500"/>
            <a:chOff x="0" y="0"/>
            <a:chExt cx="1867044" cy="254000"/>
          </a:xfrm>
        </p:grpSpPr>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92147" y="0"/>
              <a:ext cx="574897" cy="254000"/>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0" y="0"/>
              <a:ext cx="574897" cy="254000"/>
            </a:xfrm>
            <a:prstGeom prst="rect">
              <a:avLst/>
            </a:prstGeom>
          </p:spPr>
        </p:pic>
      </p:grpSp>
      <p:sp>
        <p:nvSpPr>
          <p:cNvPr id="5" name="AutoShape 5"/>
          <p:cNvSpPr/>
          <p:nvPr/>
        </p:nvSpPr>
        <p:spPr>
          <a:xfrm>
            <a:off x="0" y="9058275"/>
            <a:ext cx="18288000" cy="9525"/>
          </a:xfrm>
          <a:prstGeom prst="rect">
            <a:avLst/>
          </a:prstGeom>
          <a:solidFill>
            <a:srgbClr val="FFFFFF"/>
          </a:solidFill>
        </p:spPr>
      </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1028700"/>
            <a:ext cx="453254" cy="453254"/>
          </a:xfrm>
          <a:prstGeom prst="rect">
            <a:avLst/>
          </a:prstGeom>
        </p:spPr>
      </p:pic>
      <p:pic>
        <p:nvPicPr>
          <p:cNvPr id="7" name="Picture 7"/>
          <p:cNvPicPr>
            <a:picLocks noChangeAspect="1"/>
          </p:cNvPicPr>
          <p:nvPr/>
        </p:nvPicPr>
        <p:blipFill>
          <a:blip r:embed="rId7"/>
          <a:srcRect t="13290" r="4431" b="10733"/>
          <a:stretch>
            <a:fillRect/>
          </a:stretch>
        </p:blipFill>
        <p:spPr>
          <a:xfrm>
            <a:off x="5572184" y="684466"/>
            <a:ext cx="3333691" cy="8816697"/>
          </a:xfrm>
          <a:prstGeom prst="rect">
            <a:avLst/>
          </a:prstGeom>
        </p:spPr>
      </p:pic>
      <p:sp>
        <p:nvSpPr>
          <p:cNvPr id="8" name="TextBox 8"/>
          <p:cNvSpPr txBox="1"/>
          <p:nvPr/>
        </p:nvSpPr>
        <p:spPr>
          <a:xfrm>
            <a:off x="12829058" y="5083289"/>
            <a:ext cx="4430242" cy="1343025"/>
          </a:xfrm>
          <a:prstGeom prst="rect">
            <a:avLst/>
          </a:prstGeom>
        </p:spPr>
        <p:txBody>
          <a:bodyPr lIns="0" tIns="0" rIns="0" bIns="0" rtlCol="0" anchor="t">
            <a:spAutoFit/>
          </a:bodyPr>
          <a:lstStyle/>
          <a:p>
            <a:pPr algn="r">
              <a:lnSpc>
                <a:spcPts val="10560"/>
              </a:lnSpc>
            </a:pPr>
            <a:r>
              <a:rPr lang="en-US" sz="8800">
                <a:solidFill>
                  <a:srgbClr val="FFFFFF"/>
                </a:solidFill>
                <a:latin typeface="Big Shoulders Display"/>
              </a:rPr>
              <a:t>RANKING</a:t>
            </a:r>
          </a:p>
        </p:txBody>
      </p:sp>
      <p:sp>
        <p:nvSpPr>
          <p:cNvPr id="9" name="TextBox 9"/>
          <p:cNvSpPr txBox="1"/>
          <p:nvPr/>
        </p:nvSpPr>
        <p:spPr>
          <a:xfrm>
            <a:off x="16144566" y="1078368"/>
            <a:ext cx="1124259" cy="795553"/>
          </a:xfrm>
          <a:prstGeom prst="rect">
            <a:avLst/>
          </a:prstGeom>
        </p:spPr>
        <p:txBody>
          <a:bodyPr lIns="0" tIns="0" rIns="0" bIns="0" rtlCol="0" anchor="t">
            <a:spAutoFit/>
          </a:bodyPr>
          <a:lstStyle/>
          <a:p>
            <a:pPr algn="r">
              <a:lnSpc>
                <a:spcPts val="6160"/>
              </a:lnSpc>
            </a:pPr>
            <a:r>
              <a:rPr lang="en-US" sz="5600">
                <a:solidFill>
                  <a:srgbClr val="FFFFFF"/>
                </a:solidFill>
                <a:latin typeface="Big Shoulders Display"/>
              </a:rPr>
              <a:t>013</a:t>
            </a:r>
          </a:p>
        </p:txBody>
      </p:sp>
      <p:sp>
        <p:nvSpPr>
          <p:cNvPr id="10" name="TextBox 10"/>
          <p:cNvSpPr txBox="1"/>
          <p:nvPr/>
        </p:nvSpPr>
        <p:spPr>
          <a:xfrm rot="-5400000">
            <a:off x="-1343496" y="5652609"/>
            <a:ext cx="5163779" cy="250190"/>
          </a:xfrm>
          <a:prstGeom prst="rect">
            <a:avLst/>
          </a:prstGeom>
        </p:spPr>
        <p:txBody>
          <a:bodyPr lIns="0" tIns="0" rIns="0" bIns="0" rtlCol="0" anchor="t">
            <a:spAutoFit/>
          </a:bodyPr>
          <a:lstStyle/>
          <a:p>
            <a:pPr>
              <a:lnSpc>
                <a:spcPts val="1959"/>
              </a:lnSpc>
            </a:pPr>
            <a:r>
              <a:rPr lang="en-US" sz="1400" spc="49">
                <a:solidFill>
                  <a:srgbClr val="FFFFFF"/>
                </a:solidFill>
                <a:latin typeface="Lato"/>
              </a:rPr>
              <a:t>FIND ME | PARAGON INTERNATIONAL UNIVERSITY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grpSp>
        <p:nvGrpSpPr>
          <p:cNvPr id="2" name="Group 2"/>
          <p:cNvGrpSpPr/>
          <p:nvPr/>
        </p:nvGrpSpPr>
        <p:grpSpPr>
          <a:xfrm>
            <a:off x="15241646" y="1028700"/>
            <a:ext cx="7388109" cy="7388109"/>
            <a:chOff x="0" y="0"/>
            <a:chExt cx="9850812" cy="9850812"/>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0" y="0"/>
              <a:ext cx="9850812" cy="985081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1142" y="41142"/>
              <a:ext cx="9768527" cy="9768527"/>
            </a:xfrm>
            <a:prstGeom prst="rect">
              <a:avLst/>
            </a:prstGeom>
          </p:spPr>
        </p:pic>
      </p:grpSp>
      <p:grpSp>
        <p:nvGrpSpPr>
          <p:cNvPr id="5" name="Group 5"/>
          <p:cNvGrpSpPr/>
          <p:nvPr/>
        </p:nvGrpSpPr>
        <p:grpSpPr>
          <a:xfrm>
            <a:off x="1028700" y="9539656"/>
            <a:ext cx="1400283" cy="190500"/>
            <a:chOff x="0" y="0"/>
            <a:chExt cx="1867044" cy="254000"/>
          </a:xfrm>
        </p:grpSpPr>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92147" y="0"/>
              <a:ext cx="574897" cy="254000"/>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0" y="0"/>
              <a:ext cx="574897" cy="254000"/>
            </a:xfrm>
            <a:prstGeom prst="rect">
              <a:avLst/>
            </a:prstGeom>
          </p:spPr>
        </p:pic>
      </p:grpSp>
      <p:sp>
        <p:nvSpPr>
          <p:cNvPr id="8" name="AutoShape 8"/>
          <p:cNvSpPr/>
          <p:nvPr/>
        </p:nvSpPr>
        <p:spPr>
          <a:xfrm>
            <a:off x="0" y="9077325"/>
            <a:ext cx="18288000" cy="9525"/>
          </a:xfrm>
          <a:prstGeom prst="rect">
            <a:avLst/>
          </a:prstGeom>
          <a:solidFill>
            <a:srgbClr val="FFFFFF"/>
          </a:solidFill>
        </p:spPr>
      </p:sp>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28700" y="1028700"/>
            <a:ext cx="453254" cy="453254"/>
          </a:xfrm>
          <a:prstGeom prst="rect">
            <a:avLst/>
          </a:prstGeom>
        </p:spPr>
      </p:pic>
      <p:grpSp>
        <p:nvGrpSpPr>
          <p:cNvPr id="10" name="Group 10"/>
          <p:cNvGrpSpPr/>
          <p:nvPr/>
        </p:nvGrpSpPr>
        <p:grpSpPr>
          <a:xfrm>
            <a:off x="2428983" y="736283"/>
            <a:ext cx="5085324" cy="2432071"/>
            <a:chOff x="0" y="0"/>
            <a:chExt cx="6780432" cy="3242761"/>
          </a:xfrm>
        </p:grpSpPr>
        <p:sp>
          <p:nvSpPr>
            <p:cNvPr id="11" name="TextBox 11"/>
            <p:cNvSpPr txBox="1"/>
            <p:nvPr/>
          </p:nvSpPr>
          <p:spPr>
            <a:xfrm>
              <a:off x="0" y="0"/>
              <a:ext cx="6780432" cy="2108200"/>
            </a:xfrm>
            <a:prstGeom prst="rect">
              <a:avLst/>
            </a:prstGeom>
          </p:spPr>
          <p:txBody>
            <a:bodyPr lIns="0" tIns="0" rIns="0" bIns="0" rtlCol="0" anchor="t">
              <a:spAutoFit/>
            </a:bodyPr>
            <a:lstStyle/>
            <a:p>
              <a:pPr>
                <a:lnSpc>
                  <a:spcPts val="12480"/>
                </a:lnSpc>
              </a:pPr>
              <a:r>
                <a:rPr lang="en-US" sz="10400">
                  <a:solidFill>
                    <a:srgbClr val="FFFFFF"/>
                  </a:solidFill>
                  <a:latin typeface="Big Shoulders Display Bold"/>
                </a:rPr>
                <a:t>ELIF</a:t>
              </a:r>
            </a:p>
          </p:txBody>
        </p:sp>
        <p:sp>
          <p:nvSpPr>
            <p:cNvPr id="12" name="TextBox 12"/>
            <p:cNvSpPr txBox="1"/>
            <p:nvPr/>
          </p:nvSpPr>
          <p:spPr>
            <a:xfrm>
              <a:off x="0" y="2805881"/>
              <a:ext cx="4716318" cy="436880"/>
            </a:xfrm>
            <a:prstGeom prst="rect">
              <a:avLst/>
            </a:prstGeom>
          </p:spPr>
          <p:txBody>
            <a:bodyPr lIns="0" tIns="0" rIns="0" bIns="0" rtlCol="0" anchor="t">
              <a:spAutoFit/>
            </a:bodyPr>
            <a:lstStyle/>
            <a:p>
              <a:pPr marL="0" lvl="1" indent="0" algn="l">
                <a:lnSpc>
                  <a:spcPts val="2880"/>
                </a:lnSpc>
                <a:spcBef>
                  <a:spcPct val="0"/>
                </a:spcBef>
              </a:pPr>
              <a:endParaRPr/>
            </a:p>
          </p:txBody>
        </p:sp>
      </p:grpSp>
      <p:grpSp>
        <p:nvGrpSpPr>
          <p:cNvPr id="13" name="Group 13"/>
          <p:cNvGrpSpPr/>
          <p:nvPr/>
        </p:nvGrpSpPr>
        <p:grpSpPr>
          <a:xfrm>
            <a:off x="2428983" y="3829537"/>
            <a:ext cx="5033385" cy="4878577"/>
            <a:chOff x="0" y="0"/>
            <a:chExt cx="4026708" cy="3902862"/>
          </a:xfrm>
        </p:grpSpPr>
        <p:sp>
          <p:nvSpPr>
            <p:cNvPr id="14" name="Freeform 14"/>
            <p:cNvSpPr/>
            <p:nvPr/>
          </p:nvSpPr>
          <p:spPr>
            <a:xfrm>
              <a:off x="0" y="0"/>
              <a:ext cx="4026708" cy="3902862"/>
            </a:xfrm>
            <a:custGeom>
              <a:avLst/>
              <a:gdLst/>
              <a:ahLst/>
              <a:cxnLst/>
              <a:rect l="l" t="t" r="r" b="b"/>
              <a:pathLst>
                <a:path w="4026708" h="3902862">
                  <a:moveTo>
                    <a:pt x="3902248" y="3902862"/>
                  </a:moveTo>
                  <a:lnTo>
                    <a:pt x="124460" y="3902862"/>
                  </a:lnTo>
                  <a:cubicBezTo>
                    <a:pt x="55880" y="3902862"/>
                    <a:pt x="0" y="3846982"/>
                    <a:pt x="0" y="3778402"/>
                  </a:cubicBezTo>
                  <a:lnTo>
                    <a:pt x="0" y="124460"/>
                  </a:lnTo>
                  <a:cubicBezTo>
                    <a:pt x="0" y="55880"/>
                    <a:pt x="55880" y="0"/>
                    <a:pt x="124460" y="0"/>
                  </a:cubicBezTo>
                  <a:lnTo>
                    <a:pt x="3902248" y="0"/>
                  </a:lnTo>
                  <a:cubicBezTo>
                    <a:pt x="3970828" y="0"/>
                    <a:pt x="4026708" y="55880"/>
                    <a:pt x="4026708" y="124460"/>
                  </a:cubicBezTo>
                  <a:lnTo>
                    <a:pt x="4026708" y="3778402"/>
                  </a:lnTo>
                  <a:cubicBezTo>
                    <a:pt x="4026708" y="3846982"/>
                    <a:pt x="3970828" y="3902862"/>
                    <a:pt x="3902248" y="3902862"/>
                  </a:cubicBezTo>
                  <a:close/>
                </a:path>
              </a:pathLst>
            </a:custGeom>
            <a:solidFill>
              <a:srgbClr val="FFFFFF"/>
            </a:solidFill>
          </p:spPr>
        </p:sp>
      </p:grpSp>
      <p:grpSp>
        <p:nvGrpSpPr>
          <p:cNvPr id="15" name="Group 15"/>
          <p:cNvGrpSpPr/>
          <p:nvPr/>
        </p:nvGrpSpPr>
        <p:grpSpPr>
          <a:xfrm>
            <a:off x="9144000" y="3829960"/>
            <a:ext cx="5033385" cy="4878154"/>
            <a:chOff x="0" y="0"/>
            <a:chExt cx="4026708" cy="3902523"/>
          </a:xfrm>
        </p:grpSpPr>
        <p:sp>
          <p:nvSpPr>
            <p:cNvPr id="16" name="Freeform 16"/>
            <p:cNvSpPr/>
            <p:nvPr/>
          </p:nvSpPr>
          <p:spPr>
            <a:xfrm>
              <a:off x="0" y="0"/>
              <a:ext cx="4026708" cy="3902523"/>
            </a:xfrm>
            <a:custGeom>
              <a:avLst/>
              <a:gdLst/>
              <a:ahLst/>
              <a:cxnLst/>
              <a:rect l="l" t="t" r="r" b="b"/>
              <a:pathLst>
                <a:path w="4026708" h="3902523">
                  <a:moveTo>
                    <a:pt x="3902248" y="3902523"/>
                  </a:moveTo>
                  <a:lnTo>
                    <a:pt x="124460" y="3902523"/>
                  </a:lnTo>
                  <a:cubicBezTo>
                    <a:pt x="55880" y="3902523"/>
                    <a:pt x="0" y="3846643"/>
                    <a:pt x="0" y="3778063"/>
                  </a:cubicBezTo>
                  <a:lnTo>
                    <a:pt x="0" y="124460"/>
                  </a:lnTo>
                  <a:cubicBezTo>
                    <a:pt x="0" y="55880"/>
                    <a:pt x="55880" y="0"/>
                    <a:pt x="124460" y="0"/>
                  </a:cubicBezTo>
                  <a:lnTo>
                    <a:pt x="3902248" y="0"/>
                  </a:lnTo>
                  <a:cubicBezTo>
                    <a:pt x="3970828" y="0"/>
                    <a:pt x="4026708" y="55880"/>
                    <a:pt x="4026708" y="124460"/>
                  </a:cubicBezTo>
                  <a:lnTo>
                    <a:pt x="4026708" y="3778064"/>
                  </a:lnTo>
                  <a:cubicBezTo>
                    <a:pt x="4026708" y="3846643"/>
                    <a:pt x="3970828" y="3902523"/>
                    <a:pt x="3902248" y="3902523"/>
                  </a:cubicBezTo>
                  <a:close/>
                </a:path>
              </a:pathLst>
            </a:custGeom>
            <a:solidFill>
              <a:srgbClr val="FFFFFF"/>
            </a:solidFill>
          </p:spPr>
        </p:sp>
      </p:grpSp>
      <p:pic>
        <p:nvPicPr>
          <p:cNvPr id="17" name="Picture 17"/>
          <p:cNvPicPr>
            <a:picLocks noChangeAspect="1"/>
          </p:cNvPicPr>
          <p:nvPr/>
        </p:nvPicPr>
        <p:blipFill>
          <a:blip r:embed="rId10"/>
          <a:srcRect/>
          <a:stretch>
            <a:fillRect/>
          </a:stretch>
        </p:blipFill>
        <p:spPr>
          <a:xfrm>
            <a:off x="2806720" y="3092090"/>
            <a:ext cx="2537178" cy="1718733"/>
          </a:xfrm>
          <a:prstGeom prst="rect">
            <a:avLst/>
          </a:prstGeom>
        </p:spPr>
      </p:pic>
      <p:sp>
        <p:nvSpPr>
          <p:cNvPr id="18" name="TextBox 18"/>
          <p:cNvSpPr txBox="1"/>
          <p:nvPr/>
        </p:nvSpPr>
        <p:spPr>
          <a:xfrm rot="-5400000">
            <a:off x="-1345612" y="5370858"/>
            <a:ext cx="5163779" cy="250190"/>
          </a:xfrm>
          <a:prstGeom prst="rect">
            <a:avLst/>
          </a:prstGeom>
        </p:spPr>
        <p:txBody>
          <a:bodyPr lIns="0" tIns="0" rIns="0" bIns="0" rtlCol="0" anchor="t">
            <a:spAutoFit/>
          </a:bodyPr>
          <a:lstStyle/>
          <a:p>
            <a:pPr>
              <a:lnSpc>
                <a:spcPts val="1959"/>
              </a:lnSpc>
            </a:pPr>
            <a:r>
              <a:rPr lang="en-US" sz="1400" spc="49">
                <a:solidFill>
                  <a:srgbClr val="FFFFFF"/>
                </a:solidFill>
                <a:latin typeface="Lato"/>
              </a:rPr>
              <a:t>FIND ME | PARAGON INTERNATIONAL UNIVERSITY</a:t>
            </a:r>
          </a:p>
        </p:txBody>
      </p:sp>
      <p:grpSp>
        <p:nvGrpSpPr>
          <p:cNvPr id="19" name="Group 19"/>
          <p:cNvGrpSpPr/>
          <p:nvPr/>
        </p:nvGrpSpPr>
        <p:grpSpPr>
          <a:xfrm>
            <a:off x="2790219" y="5143500"/>
            <a:ext cx="4310914" cy="3416334"/>
            <a:chOff x="0" y="0"/>
            <a:chExt cx="5747885" cy="4555112"/>
          </a:xfrm>
        </p:grpSpPr>
        <p:sp>
          <p:nvSpPr>
            <p:cNvPr id="20" name="TextBox 20"/>
            <p:cNvSpPr txBox="1"/>
            <p:nvPr/>
          </p:nvSpPr>
          <p:spPr>
            <a:xfrm>
              <a:off x="0" y="-38100"/>
              <a:ext cx="5747885" cy="477174"/>
            </a:xfrm>
            <a:prstGeom prst="rect">
              <a:avLst/>
            </a:prstGeom>
          </p:spPr>
          <p:txBody>
            <a:bodyPr lIns="0" tIns="0" rIns="0" bIns="0" rtlCol="0" anchor="t">
              <a:spAutoFit/>
            </a:bodyPr>
            <a:lstStyle/>
            <a:p>
              <a:pPr>
                <a:lnSpc>
                  <a:spcPts val="3079"/>
                </a:lnSpc>
              </a:pPr>
              <a:r>
                <a:rPr lang="en-US" sz="2200">
                  <a:solidFill>
                    <a:srgbClr val="0E2C4B"/>
                  </a:solidFill>
                  <a:latin typeface="Muli Bold Bold"/>
                </a:rPr>
                <a:t>CRAWLING &amp; INDEXING</a:t>
              </a:r>
            </a:p>
          </p:txBody>
        </p:sp>
        <p:sp>
          <p:nvSpPr>
            <p:cNvPr id="21" name="TextBox 21"/>
            <p:cNvSpPr txBox="1"/>
            <p:nvPr/>
          </p:nvSpPr>
          <p:spPr>
            <a:xfrm>
              <a:off x="0" y="946619"/>
              <a:ext cx="5747885" cy="3608493"/>
            </a:xfrm>
            <a:prstGeom prst="rect">
              <a:avLst/>
            </a:prstGeom>
          </p:spPr>
          <p:txBody>
            <a:bodyPr lIns="0" tIns="0" rIns="0" bIns="0" rtlCol="0" anchor="t">
              <a:spAutoFit/>
            </a:bodyPr>
            <a:lstStyle/>
            <a:p>
              <a:pPr marL="474979" lvl="1" indent="-237490">
                <a:lnSpc>
                  <a:spcPts val="3079"/>
                </a:lnSpc>
                <a:buFont typeface="Arial"/>
                <a:buChar char="•"/>
              </a:pPr>
              <a:r>
                <a:rPr lang="en-US" sz="2200">
                  <a:solidFill>
                    <a:srgbClr val="0E2C4B"/>
                  </a:solidFill>
                  <a:latin typeface="Muli Regular"/>
                </a:rPr>
                <a:t>Fetch web pages</a:t>
              </a:r>
            </a:p>
            <a:p>
              <a:pPr marL="474979" lvl="1" indent="-237490">
                <a:lnSpc>
                  <a:spcPts val="3079"/>
                </a:lnSpc>
                <a:buFont typeface="Arial"/>
                <a:buChar char="•"/>
              </a:pPr>
              <a:r>
                <a:rPr lang="en-US" sz="2199">
                  <a:solidFill>
                    <a:srgbClr val="0E2C4B"/>
                  </a:solidFill>
                  <a:latin typeface="Muli Regular"/>
                </a:rPr>
                <a:t>Parse title and description</a:t>
              </a:r>
            </a:p>
            <a:p>
              <a:pPr marL="474979" lvl="1" indent="-237490">
                <a:lnSpc>
                  <a:spcPts val="3079"/>
                </a:lnSpc>
                <a:buFont typeface="Arial"/>
                <a:buChar char="•"/>
              </a:pPr>
              <a:r>
                <a:rPr lang="en-US" sz="2199">
                  <a:solidFill>
                    <a:srgbClr val="0E2C4B"/>
                  </a:solidFill>
                  <a:latin typeface="Muli Regular"/>
                </a:rPr>
                <a:t>Breaking into chunk of words (tokenization)</a:t>
              </a:r>
            </a:p>
            <a:p>
              <a:pPr marL="474979" lvl="1" indent="-237490">
                <a:lnSpc>
                  <a:spcPts val="3079"/>
                </a:lnSpc>
                <a:buFont typeface="Arial"/>
                <a:buChar char="•"/>
              </a:pPr>
              <a:r>
                <a:rPr lang="en-US" sz="2199">
                  <a:solidFill>
                    <a:srgbClr val="0E2C4B"/>
                  </a:solidFill>
                  <a:latin typeface="Muli Regular"/>
                </a:rPr>
                <a:t>Reduce to base/root form (stemming)</a:t>
              </a:r>
            </a:p>
            <a:p>
              <a:pPr marL="474980" lvl="1" indent="-237490">
                <a:lnSpc>
                  <a:spcPts val="3079"/>
                </a:lnSpc>
                <a:buFont typeface="Arial"/>
                <a:buChar char="•"/>
              </a:pPr>
              <a:r>
                <a:rPr lang="en-US" sz="2199">
                  <a:solidFill>
                    <a:srgbClr val="0E2C4B"/>
                  </a:solidFill>
                  <a:latin typeface="Muli Regular"/>
                </a:rPr>
                <a:t>Looking for more links</a:t>
              </a:r>
            </a:p>
          </p:txBody>
        </p:sp>
      </p:grpSp>
      <p:pic>
        <p:nvPicPr>
          <p:cNvPr id="22" name="Picture 22"/>
          <p:cNvPicPr>
            <a:picLocks noChangeAspect="1"/>
          </p:cNvPicPr>
          <p:nvPr/>
        </p:nvPicPr>
        <p:blipFill>
          <a:blip r:embed="rId11"/>
          <a:srcRect/>
          <a:stretch>
            <a:fillRect/>
          </a:stretch>
        </p:blipFill>
        <p:spPr>
          <a:xfrm>
            <a:off x="9505236" y="3069185"/>
            <a:ext cx="2346649" cy="1741638"/>
          </a:xfrm>
          <a:prstGeom prst="rect">
            <a:avLst/>
          </a:prstGeom>
        </p:spPr>
      </p:pic>
      <p:grpSp>
        <p:nvGrpSpPr>
          <p:cNvPr id="23" name="Group 23"/>
          <p:cNvGrpSpPr/>
          <p:nvPr/>
        </p:nvGrpSpPr>
        <p:grpSpPr>
          <a:xfrm>
            <a:off x="9505236" y="5143500"/>
            <a:ext cx="4310914" cy="2244759"/>
            <a:chOff x="0" y="0"/>
            <a:chExt cx="5747885" cy="2993012"/>
          </a:xfrm>
        </p:grpSpPr>
        <p:sp>
          <p:nvSpPr>
            <p:cNvPr id="24" name="TextBox 24"/>
            <p:cNvSpPr txBox="1"/>
            <p:nvPr/>
          </p:nvSpPr>
          <p:spPr>
            <a:xfrm>
              <a:off x="0" y="-38100"/>
              <a:ext cx="5747885" cy="477174"/>
            </a:xfrm>
            <a:prstGeom prst="rect">
              <a:avLst/>
            </a:prstGeom>
          </p:spPr>
          <p:txBody>
            <a:bodyPr lIns="0" tIns="0" rIns="0" bIns="0" rtlCol="0" anchor="t">
              <a:spAutoFit/>
            </a:bodyPr>
            <a:lstStyle/>
            <a:p>
              <a:pPr>
                <a:lnSpc>
                  <a:spcPts val="3079"/>
                </a:lnSpc>
              </a:pPr>
              <a:r>
                <a:rPr lang="en-US" sz="2200">
                  <a:solidFill>
                    <a:srgbClr val="0E2C4B"/>
                  </a:solidFill>
                  <a:latin typeface="Muli Bold Bold"/>
                </a:rPr>
                <a:t>RANKING</a:t>
              </a:r>
            </a:p>
          </p:txBody>
        </p:sp>
        <p:sp>
          <p:nvSpPr>
            <p:cNvPr id="25" name="TextBox 25"/>
            <p:cNvSpPr txBox="1"/>
            <p:nvPr/>
          </p:nvSpPr>
          <p:spPr>
            <a:xfrm>
              <a:off x="0" y="946619"/>
              <a:ext cx="5747885" cy="2046393"/>
            </a:xfrm>
            <a:prstGeom prst="rect">
              <a:avLst/>
            </a:prstGeom>
          </p:spPr>
          <p:txBody>
            <a:bodyPr lIns="0" tIns="0" rIns="0" bIns="0" rtlCol="0" anchor="t">
              <a:spAutoFit/>
            </a:bodyPr>
            <a:lstStyle/>
            <a:p>
              <a:pPr marL="474979" lvl="1" indent="-237490">
                <a:lnSpc>
                  <a:spcPts val="3079"/>
                </a:lnSpc>
                <a:buFont typeface="Arial"/>
                <a:buChar char="•"/>
              </a:pPr>
              <a:r>
                <a:rPr lang="en-US" sz="2200">
                  <a:solidFill>
                    <a:srgbClr val="0E2C4B"/>
                  </a:solidFill>
                  <a:latin typeface="Muli Regular"/>
                </a:rPr>
                <a:t>Tokenization and Stemming user query</a:t>
              </a:r>
            </a:p>
            <a:p>
              <a:pPr marL="474980" lvl="1" indent="-237490">
                <a:lnSpc>
                  <a:spcPts val="3079"/>
                </a:lnSpc>
                <a:buFont typeface="Arial"/>
                <a:buChar char="•"/>
              </a:pPr>
              <a:r>
                <a:rPr lang="en-US" sz="2199">
                  <a:solidFill>
                    <a:srgbClr val="0E2C4B"/>
                  </a:solidFill>
                  <a:latin typeface="Muli Regular"/>
                </a:rPr>
                <a:t>Rank documents with bespoke algorithm.</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grpSp>
        <p:nvGrpSpPr>
          <p:cNvPr id="2" name="Group 2"/>
          <p:cNvGrpSpPr/>
          <p:nvPr/>
        </p:nvGrpSpPr>
        <p:grpSpPr>
          <a:xfrm>
            <a:off x="15241646" y="1028700"/>
            <a:ext cx="7388109" cy="7388109"/>
            <a:chOff x="0" y="0"/>
            <a:chExt cx="9850812" cy="9850812"/>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0" y="0"/>
              <a:ext cx="9850812" cy="985081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1142" y="41142"/>
              <a:ext cx="9768527" cy="9768527"/>
            </a:xfrm>
            <a:prstGeom prst="rect">
              <a:avLst/>
            </a:prstGeom>
          </p:spPr>
        </p:pic>
      </p:grpSp>
      <p:grpSp>
        <p:nvGrpSpPr>
          <p:cNvPr id="5" name="Group 5"/>
          <p:cNvGrpSpPr/>
          <p:nvPr/>
        </p:nvGrpSpPr>
        <p:grpSpPr>
          <a:xfrm>
            <a:off x="1028700" y="9539656"/>
            <a:ext cx="1400283" cy="190500"/>
            <a:chOff x="0" y="0"/>
            <a:chExt cx="1867044" cy="254000"/>
          </a:xfrm>
        </p:grpSpPr>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92147" y="0"/>
              <a:ext cx="574897" cy="254000"/>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0" y="0"/>
              <a:ext cx="574897" cy="254000"/>
            </a:xfrm>
            <a:prstGeom prst="rect">
              <a:avLst/>
            </a:prstGeom>
          </p:spPr>
        </p:pic>
      </p:grpSp>
      <p:sp>
        <p:nvSpPr>
          <p:cNvPr id="8" name="AutoShape 8"/>
          <p:cNvSpPr/>
          <p:nvPr/>
        </p:nvSpPr>
        <p:spPr>
          <a:xfrm>
            <a:off x="0" y="9077325"/>
            <a:ext cx="18288000" cy="9525"/>
          </a:xfrm>
          <a:prstGeom prst="rect">
            <a:avLst/>
          </a:prstGeom>
          <a:solidFill>
            <a:srgbClr val="FFFFFF"/>
          </a:solidFill>
        </p:spPr>
      </p:sp>
      <p:sp>
        <p:nvSpPr>
          <p:cNvPr id="9" name="TextBox 9"/>
          <p:cNvSpPr txBox="1"/>
          <p:nvPr/>
        </p:nvSpPr>
        <p:spPr>
          <a:xfrm>
            <a:off x="4199659" y="3927465"/>
            <a:ext cx="9888682" cy="1581150"/>
          </a:xfrm>
          <a:prstGeom prst="rect">
            <a:avLst/>
          </a:prstGeom>
        </p:spPr>
        <p:txBody>
          <a:bodyPr lIns="0" tIns="0" rIns="0" bIns="0" rtlCol="0" anchor="t">
            <a:spAutoFit/>
          </a:bodyPr>
          <a:lstStyle/>
          <a:p>
            <a:pPr>
              <a:lnSpc>
                <a:spcPts val="12480"/>
              </a:lnSpc>
            </a:pPr>
            <a:r>
              <a:rPr lang="en-US" sz="10400">
                <a:solidFill>
                  <a:srgbClr val="FFFFFF"/>
                </a:solidFill>
                <a:latin typeface="Big Shoulders Display Bold"/>
              </a:rPr>
              <a:t>DEMO</a:t>
            </a:r>
          </a:p>
        </p:txBody>
      </p:sp>
      <p:sp>
        <p:nvSpPr>
          <p:cNvPr id="10" name="TextBox 10"/>
          <p:cNvSpPr txBox="1"/>
          <p:nvPr/>
        </p:nvSpPr>
        <p:spPr>
          <a:xfrm rot="-5400000">
            <a:off x="-1345612" y="5370858"/>
            <a:ext cx="5163779" cy="250190"/>
          </a:xfrm>
          <a:prstGeom prst="rect">
            <a:avLst/>
          </a:prstGeom>
        </p:spPr>
        <p:txBody>
          <a:bodyPr lIns="0" tIns="0" rIns="0" bIns="0" rtlCol="0" anchor="t">
            <a:spAutoFit/>
          </a:bodyPr>
          <a:lstStyle/>
          <a:p>
            <a:pPr>
              <a:lnSpc>
                <a:spcPts val="1959"/>
              </a:lnSpc>
            </a:pPr>
            <a:r>
              <a:rPr lang="en-US" sz="1400" spc="49">
                <a:solidFill>
                  <a:srgbClr val="FFFFFF"/>
                </a:solidFill>
                <a:latin typeface="Lato"/>
              </a:rPr>
              <a:t>FIND ME | PARAGON INTERNATIONAL UNIVERSITY</a:t>
            </a:r>
          </a:p>
        </p:txBody>
      </p:sp>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28700" y="1028700"/>
            <a:ext cx="453254" cy="45325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grpSp>
        <p:nvGrpSpPr>
          <p:cNvPr id="2" name="Group 2"/>
          <p:cNvGrpSpPr/>
          <p:nvPr/>
        </p:nvGrpSpPr>
        <p:grpSpPr>
          <a:xfrm>
            <a:off x="-4381827" y="1449446"/>
            <a:ext cx="7388109" cy="7388109"/>
            <a:chOff x="0" y="0"/>
            <a:chExt cx="9850812" cy="9850812"/>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0" y="0"/>
              <a:ext cx="9850812" cy="9850812"/>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1142" y="41142"/>
              <a:ext cx="9768527" cy="9768527"/>
            </a:xfrm>
            <a:prstGeom prst="rect">
              <a:avLst/>
            </a:prstGeom>
          </p:spPr>
        </p:pic>
      </p:grpSp>
      <p:grpSp>
        <p:nvGrpSpPr>
          <p:cNvPr id="5" name="Group 5"/>
          <p:cNvGrpSpPr/>
          <p:nvPr/>
        </p:nvGrpSpPr>
        <p:grpSpPr>
          <a:xfrm>
            <a:off x="1028700" y="9067800"/>
            <a:ext cx="1400283" cy="190500"/>
            <a:chOff x="0" y="0"/>
            <a:chExt cx="1867044" cy="254000"/>
          </a:xfrm>
        </p:grpSpPr>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92147" y="0"/>
              <a:ext cx="574897" cy="254000"/>
            </a:xfrm>
            <a:prstGeom prst="rect">
              <a:avLst/>
            </a:prstGeom>
          </p:spPr>
        </p:pic>
        <p:pic>
          <p:nvPicPr>
            <p:cNvPr id="7" name="Picture 7"/>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0800000">
              <a:off x="0" y="0"/>
              <a:ext cx="574897" cy="254000"/>
            </a:xfrm>
            <a:prstGeom prst="rect">
              <a:avLst/>
            </a:prstGeom>
          </p:spPr>
        </p:pic>
      </p:grpSp>
      <p:sp>
        <p:nvSpPr>
          <p:cNvPr id="8" name="AutoShape 8"/>
          <p:cNvSpPr/>
          <p:nvPr/>
        </p:nvSpPr>
        <p:spPr>
          <a:xfrm>
            <a:off x="15721248" y="-162617"/>
            <a:ext cx="9525" cy="10503822"/>
          </a:xfrm>
          <a:prstGeom prst="rect">
            <a:avLst/>
          </a:prstGeom>
          <a:solidFill>
            <a:srgbClr val="FFFFFF"/>
          </a:solidFill>
        </p:spPr>
      </p:sp>
      <p:sp>
        <p:nvSpPr>
          <p:cNvPr id="9" name="AutoShape 9"/>
          <p:cNvSpPr/>
          <p:nvPr/>
        </p:nvSpPr>
        <p:spPr>
          <a:xfrm>
            <a:off x="7853598" y="-162617"/>
            <a:ext cx="9525" cy="10503822"/>
          </a:xfrm>
          <a:prstGeom prst="rect">
            <a:avLst/>
          </a:prstGeom>
          <a:solidFill>
            <a:srgbClr val="FFFFFF"/>
          </a:solidFill>
        </p:spPr>
      </p:sp>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28700" y="1028700"/>
            <a:ext cx="453254" cy="453254"/>
          </a:xfrm>
          <a:prstGeom prst="rect">
            <a:avLst/>
          </a:prstGeom>
        </p:spPr>
      </p:pic>
      <p:grpSp>
        <p:nvGrpSpPr>
          <p:cNvPr id="11" name="Group 11"/>
          <p:cNvGrpSpPr/>
          <p:nvPr/>
        </p:nvGrpSpPr>
        <p:grpSpPr>
          <a:xfrm>
            <a:off x="8246454" y="1028700"/>
            <a:ext cx="3313088" cy="2157182"/>
            <a:chOff x="0" y="0"/>
            <a:chExt cx="8423165" cy="5484400"/>
          </a:xfrm>
        </p:grpSpPr>
        <p:sp>
          <p:nvSpPr>
            <p:cNvPr id="12" name="Freeform 12"/>
            <p:cNvSpPr/>
            <p:nvPr/>
          </p:nvSpPr>
          <p:spPr>
            <a:xfrm>
              <a:off x="31750" y="31750"/>
              <a:ext cx="8359665" cy="5420900"/>
            </a:xfrm>
            <a:custGeom>
              <a:avLst/>
              <a:gdLst/>
              <a:ahLst/>
              <a:cxnLst/>
              <a:rect l="l" t="t" r="r" b="b"/>
              <a:pathLst>
                <a:path w="8359665" h="5420900">
                  <a:moveTo>
                    <a:pt x="8266955" y="5420900"/>
                  </a:moveTo>
                  <a:lnTo>
                    <a:pt x="92710" y="5420900"/>
                  </a:lnTo>
                  <a:cubicBezTo>
                    <a:pt x="41910" y="5420900"/>
                    <a:pt x="0" y="5378990"/>
                    <a:pt x="0" y="5328190"/>
                  </a:cubicBezTo>
                  <a:lnTo>
                    <a:pt x="0" y="92710"/>
                  </a:lnTo>
                  <a:cubicBezTo>
                    <a:pt x="0" y="41910"/>
                    <a:pt x="41910" y="0"/>
                    <a:pt x="92710" y="0"/>
                  </a:cubicBezTo>
                  <a:lnTo>
                    <a:pt x="8265685" y="0"/>
                  </a:lnTo>
                  <a:cubicBezTo>
                    <a:pt x="8316485" y="0"/>
                    <a:pt x="8358395" y="41910"/>
                    <a:pt x="8358395" y="92710"/>
                  </a:cubicBezTo>
                  <a:lnTo>
                    <a:pt x="8358395" y="5326920"/>
                  </a:lnTo>
                  <a:cubicBezTo>
                    <a:pt x="8359665" y="5378990"/>
                    <a:pt x="8317755" y="5420900"/>
                    <a:pt x="8266955" y="5420900"/>
                  </a:cubicBezTo>
                  <a:close/>
                </a:path>
              </a:pathLst>
            </a:custGeom>
            <a:solidFill>
              <a:srgbClr val="FFFFFF"/>
            </a:solidFill>
            <a:ln>
              <a:solidFill>
                <a:srgbClr val="000000"/>
              </a:solidFill>
            </a:ln>
          </p:spPr>
        </p:sp>
        <p:sp>
          <p:nvSpPr>
            <p:cNvPr id="13" name="Freeform 13"/>
            <p:cNvSpPr/>
            <p:nvPr/>
          </p:nvSpPr>
          <p:spPr>
            <a:xfrm>
              <a:off x="0" y="0"/>
              <a:ext cx="8423165" cy="5484400"/>
            </a:xfrm>
            <a:custGeom>
              <a:avLst/>
              <a:gdLst/>
              <a:ahLst/>
              <a:cxnLst/>
              <a:rect l="l" t="t" r="r" b="b"/>
              <a:pathLst>
                <a:path w="8423165" h="5484400">
                  <a:moveTo>
                    <a:pt x="8298705" y="59690"/>
                  </a:moveTo>
                  <a:cubicBezTo>
                    <a:pt x="8334265" y="59690"/>
                    <a:pt x="8363475" y="88900"/>
                    <a:pt x="8363475" y="124460"/>
                  </a:cubicBezTo>
                  <a:lnTo>
                    <a:pt x="8363475" y="5359940"/>
                  </a:lnTo>
                  <a:cubicBezTo>
                    <a:pt x="8363475" y="5395500"/>
                    <a:pt x="8334265" y="5424710"/>
                    <a:pt x="8298705" y="5424710"/>
                  </a:cubicBezTo>
                  <a:lnTo>
                    <a:pt x="124460" y="5424710"/>
                  </a:lnTo>
                  <a:cubicBezTo>
                    <a:pt x="88900" y="5424710"/>
                    <a:pt x="59690" y="5395500"/>
                    <a:pt x="59690" y="5359940"/>
                  </a:cubicBezTo>
                  <a:lnTo>
                    <a:pt x="59690" y="124460"/>
                  </a:lnTo>
                  <a:cubicBezTo>
                    <a:pt x="59690" y="88900"/>
                    <a:pt x="88900" y="59690"/>
                    <a:pt x="124460" y="59690"/>
                  </a:cubicBezTo>
                  <a:lnTo>
                    <a:pt x="8298705" y="59690"/>
                  </a:lnTo>
                  <a:moveTo>
                    <a:pt x="8298705" y="0"/>
                  </a:moveTo>
                  <a:lnTo>
                    <a:pt x="124460" y="0"/>
                  </a:lnTo>
                  <a:cubicBezTo>
                    <a:pt x="55880" y="0"/>
                    <a:pt x="0" y="55880"/>
                    <a:pt x="0" y="124460"/>
                  </a:cubicBezTo>
                  <a:lnTo>
                    <a:pt x="0" y="5359940"/>
                  </a:lnTo>
                  <a:cubicBezTo>
                    <a:pt x="0" y="5428520"/>
                    <a:pt x="55880" y="5484400"/>
                    <a:pt x="124460" y="5484400"/>
                  </a:cubicBezTo>
                  <a:lnTo>
                    <a:pt x="8298705" y="5484400"/>
                  </a:lnTo>
                  <a:cubicBezTo>
                    <a:pt x="8367285" y="5484400"/>
                    <a:pt x="8423165" y="5428520"/>
                    <a:pt x="8423165" y="5359940"/>
                  </a:cubicBezTo>
                  <a:lnTo>
                    <a:pt x="8423165" y="124460"/>
                  </a:lnTo>
                  <a:cubicBezTo>
                    <a:pt x="8423165" y="55880"/>
                    <a:pt x="8367285" y="0"/>
                    <a:pt x="8298705" y="0"/>
                  </a:cubicBezTo>
                  <a:close/>
                </a:path>
              </a:pathLst>
            </a:custGeom>
            <a:solidFill>
              <a:srgbClr val="A6A6A6"/>
            </a:solidFill>
          </p:spPr>
        </p:sp>
      </p:grpSp>
      <p:grpSp>
        <p:nvGrpSpPr>
          <p:cNvPr id="14" name="Group 14"/>
          <p:cNvGrpSpPr/>
          <p:nvPr/>
        </p:nvGrpSpPr>
        <p:grpSpPr>
          <a:xfrm>
            <a:off x="12049205" y="1028700"/>
            <a:ext cx="3313088" cy="2157182"/>
            <a:chOff x="0" y="0"/>
            <a:chExt cx="8423165" cy="5484400"/>
          </a:xfrm>
        </p:grpSpPr>
        <p:sp>
          <p:nvSpPr>
            <p:cNvPr id="15" name="Freeform 15"/>
            <p:cNvSpPr/>
            <p:nvPr/>
          </p:nvSpPr>
          <p:spPr>
            <a:xfrm>
              <a:off x="31750" y="31750"/>
              <a:ext cx="8359665" cy="5420900"/>
            </a:xfrm>
            <a:custGeom>
              <a:avLst/>
              <a:gdLst/>
              <a:ahLst/>
              <a:cxnLst/>
              <a:rect l="l" t="t" r="r" b="b"/>
              <a:pathLst>
                <a:path w="8359665" h="5420900">
                  <a:moveTo>
                    <a:pt x="8266955" y="5420900"/>
                  </a:moveTo>
                  <a:lnTo>
                    <a:pt x="92710" y="5420900"/>
                  </a:lnTo>
                  <a:cubicBezTo>
                    <a:pt x="41910" y="5420900"/>
                    <a:pt x="0" y="5378990"/>
                    <a:pt x="0" y="5328190"/>
                  </a:cubicBezTo>
                  <a:lnTo>
                    <a:pt x="0" y="92710"/>
                  </a:lnTo>
                  <a:cubicBezTo>
                    <a:pt x="0" y="41910"/>
                    <a:pt x="41910" y="0"/>
                    <a:pt x="92710" y="0"/>
                  </a:cubicBezTo>
                  <a:lnTo>
                    <a:pt x="8265685" y="0"/>
                  </a:lnTo>
                  <a:cubicBezTo>
                    <a:pt x="8316485" y="0"/>
                    <a:pt x="8358395" y="41910"/>
                    <a:pt x="8358395" y="92710"/>
                  </a:cubicBezTo>
                  <a:lnTo>
                    <a:pt x="8358395" y="5326920"/>
                  </a:lnTo>
                  <a:cubicBezTo>
                    <a:pt x="8359665" y="5378990"/>
                    <a:pt x="8317755" y="5420900"/>
                    <a:pt x="8266955" y="5420900"/>
                  </a:cubicBezTo>
                  <a:close/>
                </a:path>
              </a:pathLst>
            </a:custGeom>
            <a:solidFill>
              <a:srgbClr val="FFFFFF"/>
            </a:solidFill>
            <a:ln>
              <a:solidFill>
                <a:srgbClr val="000000"/>
              </a:solidFill>
            </a:ln>
          </p:spPr>
        </p:sp>
        <p:sp>
          <p:nvSpPr>
            <p:cNvPr id="16" name="Freeform 16"/>
            <p:cNvSpPr/>
            <p:nvPr/>
          </p:nvSpPr>
          <p:spPr>
            <a:xfrm>
              <a:off x="0" y="0"/>
              <a:ext cx="8423165" cy="5484400"/>
            </a:xfrm>
            <a:custGeom>
              <a:avLst/>
              <a:gdLst/>
              <a:ahLst/>
              <a:cxnLst/>
              <a:rect l="l" t="t" r="r" b="b"/>
              <a:pathLst>
                <a:path w="8423165" h="5484400">
                  <a:moveTo>
                    <a:pt x="8298705" y="59690"/>
                  </a:moveTo>
                  <a:cubicBezTo>
                    <a:pt x="8334265" y="59690"/>
                    <a:pt x="8363475" y="88900"/>
                    <a:pt x="8363475" y="124460"/>
                  </a:cubicBezTo>
                  <a:lnTo>
                    <a:pt x="8363475" y="5359940"/>
                  </a:lnTo>
                  <a:cubicBezTo>
                    <a:pt x="8363475" y="5395500"/>
                    <a:pt x="8334265" y="5424710"/>
                    <a:pt x="8298705" y="5424710"/>
                  </a:cubicBezTo>
                  <a:lnTo>
                    <a:pt x="124460" y="5424710"/>
                  </a:lnTo>
                  <a:cubicBezTo>
                    <a:pt x="88900" y="5424710"/>
                    <a:pt x="59690" y="5395500"/>
                    <a:pt x="59690" y="5359940"/>
                  </a:cubicBezTo>
                  <a:lnTo>
                    <a:pt x="59690" y="124460"/>
                  </a:lnTo>
                  <a:cubicBezTo>
                    <a:pt x="59690" y="88900"/>
                    <a:pt x="88900" y="59690"/>
                    <a:pt x="124460" y="59690"/>
                  </a:cubicBezTo>
                  <a:lnTo>
                    <a:pt x="8298705" y="59690"/>
                  </a:lnTo>
                  <a:moveTo>
                    <a:pt x="8298705" y="0"/>
                  </a:moveTo>
                  <a:lnTo>
                    <a:pt x="124460" y="0"/>
                  </a:lnTo>
                  <a:cubicBezTo>
                    <a:pt x="55880" y="0"/>
                    <a:pt x="0" y="55880"/>
                    <a:pt x="0" y="124460"/>
                  </a:cubicBezTo>
                  <a:lnTo>
                    <a:pt x="0" y="5359940"/>
                  </a:lnTo>
                  <a:cubicBezTo>
                    <a:pt x="0" y="5428520"/>
                    <a:pt x="55880" y="5484400"/>
                    <a:pt x="124460" y="5484400"/>
                  </a:cubicBezTo>
                  <a:lnTo>
                    <a:pt x="8298705" y="5484400"/>
                  </a:lnTo>
                  <a:cubicBezTo>
                    <a:pt x="8367285" y="5484400"/>
                    <a:pt x="8423165" y="5428520"/>
                    <a:pt x="8423165" y="5359940"/>
                  </a:cubicBezTo>
                  <a:lnTo>
                    <a:pt x="8423165" y="124460"/>
                  </a:lnTo>
                  <a:cubicBezTo>
                    <a:pt x="8423165" y="55880"/>
                    <a:pt x="8367285" y="0"/>
                    <a:pt x="8298705" y="0"/>
                  </a:cubicBezTo>
                  <a:close/>
                </a:path>
              </a:pathLst>
            </a:custGeom>
            <a:solidFill>
              <a:srgbClr val="A6A6A6"/>
            </a:solidFill>
          </p:spPr>
        </p:sp>
      </p:grpSp>
      <p:grpSp>
        <p:nvGrpSpPr>
          <p:cNvPr id="17" name="Group 17"/>
          <p:cNvGrpSpPr/>
          <p:nvPr/>
        </p:nvGrpSpPr>
        <p:grpSpPr>
          <a:xfrm>
            <a:off x="8246454" y="4119357"/>
            <a:ext cx="7115839" cy="2048286"/>
            <a:chOff x="0" y="0"/>
            <a:chExt cx="18091242" cy="5207544"/>
          </a:xfrm>
        </p:grpSpPr>
        <p:sp>
          <p:nvSpPr>
            <p:cNvPr id="18" name="Freeform 18"/>
            <p:cNvSpPr/>
            <p:nvPr/>
          </p:nvSpPr>
          <p:spPr>
            <a:xfrm>
              <a:off x="31750" y="31750"/>
              <a:ext cx="18027743" cy="5144044"/>
            </a:xfrm>
            <a:custGeom>
              <a:avLst/>
              <a:gdLst/>
              <a:ahLst/>
              <a:cxnLst/>
              <a:rect l="l" t="t" r="r" b="b"/>
              <a:pathLst>
                <a:path w="18027743" h="5144044">
                  <a:moveTo>
                    <a:pt x="17935032" y="5144044"/>
                  </a:moveTo>
                  <a:lnTo>
                    <a:pt x="92710" y="5144044"/>
                  </a:lnTo>
                  <a:cubicBezTo>
                    <a:pt x="41910" y="5144044"/>
                    <a:pt x="0" y="5102134"/>
                    <a:pt x="0" y="5051334"/>
                  </a:cubicBezTo>
                  <a:lnTo>
                    <a:pt x="0" y="92710"/>
                  </a:lnTo>
                  <a:cubicBezTo>
                    <a:pt x="0" y="41910"/>
                    <a:pt x="41910" y="0"/>
                    <a:pt x="92710" y="0"/>
                  </a:cubicBezTo>
                  <a:lnTo>
                    <a:pt x="17933763" y="0"/>
                  </a:lnTo>
                  <a:cubicBezTo>
                    <a:pt x="17984563" y="0"/>
                    <a:pt x="18026472" y="41910"/>
                    <a:pt x="18026472" y="92710"/>
                  </a:cubicBezTo>
                  <a:lnTo>
                    <a:pt x="18026472" y="5050064"/>
                  </a:lnTo>
                  <a:cubicBezTo>
                    <a:pt x="18027743" y="5102134"/>
                    <a:pt x="17985832" y="5144044"/>
                    <a:pt x="17935032" y="5144044"/>
                  </a:cubicBezTo>
                  <a:close/>
                </a:path>
              </a:pathLst>
            </a:custGeom>
            <a:solidFill>
              <a:srgbClr val="FFFFFF"/>
            </a:solidFill>
            <a:ln>
              <a:solidFill>
                <a:srgbClr val="000000"/>
              </a:solidFill>
            </a:ln>
          </p:spPr>
        </p:sp>
        <p:sp>
          <p:nvSpPr>
            <p:cNvPr id="19" name="Freeform 19"/>
            <p:cNvSpPr/>
            <p:nvPr/>
          </p:nvSpPr>
          <p:spPr>
            <a:xfrm>
              <a:off x="0" y="0"/>
              <a:ext cx="18091243" cy="5207544"/>
            </a:xfrm>
            <a:custGeom>
              <a:avLst/>
              <a:gdLst/>
              <a:ahLst/>
              <a:cxnLst/>
              <a:rect l="l" t="t" r="r" b="b"/>
              <a:pathLst>
                <a:path w="18091243" h="5207544">
                  <a:moveTo>
                    <a:pt x="17966782" y="59690"/>
                  </a:moveTo>
                  <a:cubicBezTo>
                    <a:pt x="18002343" y="59690"/>
                    <a:pt x="18031552" y="88900"/>
                    <a:pt x="18031552" y="124460"/>
                  </a:cubicBezTo>
                  <a:lnTo>
                    <a:pt x="18031552" y="5083084"/>
                  </a:lnTo>
                  <a:cubicBezTo>
                    <a:pt x="18031552" y="5118644"/>
                    <a:pt x="18002343" y="5147854"/>
                    <a:pt x="17966782" y="5147854"/>
                  </a:cubicBezTo>
                  <a:lnTo>
                    <a:pt x="124460" y="5147854"/>
                  </a:lnTo>
                  <a:cubicBezTo>
                    <a:pt x="88900" y="5147854"/>
                    <a:pt x="59690" y="5118644"/>
                    <a:pt x="59690" y="5083084"/>
                  </a:cubicBezTo>
                  <a:lnTo>
                    <a:pt x="59690" y="124460"/>
                  </a:lnTo>
                  <a:cubicBezTo>
                    <a:pt x="59690" y="88900"/>
                    <a:pt x="88900" y="59690"/>
                    <a:pt x="124460" y="59690"/>
                  </a:cubicBezTo>
                  <a:lnTo>
                    <a:pt x="17966782" y="59690"/>
                  </a:lnTo>
                  <a:moveTo>
                    <a:pt x="17966782" y="0"/>
                  </a:moveTo>
                  <a:lnTo>
                    <a:pt x="124460" y="0"/>
                  </a:lnTo>
                  <a:cubicBezTo>
                    <a:pt x="55880" y="0"/>
                    <a:pt x="0" y="55880"/>
                    <a:pt x="0" y="124460"/>
                  </a:cubicBezTo>
                  <a:lnTo>
                    <a:pt x="0" y="5083084"/>
                  </a:lnTo>
                  <a:cubicBezTo>
                    <a:pt x="0" y="5151664"/>
                    <a:pt x="55880" y="5207544"/>
                    <a:pt x="124460" y="5207544"/>
                  </a:cubicBezTo>
                  <a:lnTo>
                    <a:pt x="17966782" y="5207544"/>
                  </a:lnTo>
                  <a:cubicBezTo>
                    <a:pt x="18035363" y="5207544"/>
                    <a:pt x="18091243" y="5151664"/>
                    <a:pt x="18091243" y="5083084"/>
                  </a:cubicBezTo>
                  <a:lnTo>
                    <a:pt x="18091243" y="124460"/>
                  </a:lnTo>
                  <a:cubicBezTo>
                    <a:pt x="18091243" y="55880"/>
                    <a:pt x="18035363" y="0"/>
                    <a:pt x="17966782" y="0"/>
                  </a:cubicBezTo>
                  <a:close/>
                </a:path>
              </a:pathLst>
            </a:custGeom>
            <a:solidFill>
              <a:srgbClr val="A6A6A6"/>
            </a:solidFill>
          </p:spPr>
        </p:sp>
      </p:grpSp>
      <p:grpSp>
        <p:nvGrpSpPr>
          <p:cNvPr id="20" name="Group 20"/>
          <p:cNvGrpSpPr/>
          <p:nvPr/>
        </p:nvGrpSpPr>
        <p:grpSpPr>
          <a:xfrm>
            <a:off x="8609706" y="4416920"/>
            <a:ext cx="6389335" cy="447253"/>
            <a:chOff x="0" y="0"/>
            <a:chExt cx="8519114" cy="596338"/>
          </a:xfrm>
        </p:grpSpPr>
        <p:grpSp>
          <p:nvGrpSpPr>
            <p:cNvPr id="21" name="Group 21"/>
            <p:cNvGrpSpPr>
              <a:grpSpLocks noChangeAspect="1"/>
            </p:cNvGrpSpPr>
            <p:nvPr/>
          </p:nvGrpSpPr>
          <p:grpSpPr>
            <a:xfrm>
              <a:off x="0" y="0"/>
              <a:ext cx="8519114" cy="596338"/>
              <a:chOff x="0" y="0"/>
              <a:chExt cx="1270000" cy="88900"/>
            </a:xfrm>
          </p:grpSpPr>
          <p:sp>
            <p:nvSpPr>
              <p:cNvPr id="22" name="Freeform 22"/>
              <p:cNvSpPr/>
              <p:nvPr/>
            </p:nvSpPr>
            <p:spPr>
              <a:xfrm>
                <a:off x="-2195" y="-71"/>
                <a:ext cx="1274391" cy="89042"/>
              </a:xfrm>
              <a:custGeom>
                <a:avLst/>
                <a:gdLst/>
                <a:ahLst/>
                <a:cxnLst/>
                <a:rect l="l" t="t" r="r" b="b"/>
                <a:pathLst>
                  <a:path w="1274391" h="89042">
                    <a:moveTo>
                      <a:pt x="46645" y="71"/>
                    </a:moveTo>
                    <a:lnTo>
                      <a:pt x="1227745" y="71"/>
                    </a:lnTo>
                    <a:lnTo>
                      <a:pt x="1227745" y="71"/>
                    </a:lnTo>
                    <a:cubicBezTo>
                      <a:pt x="1243673" y="0"/>
                      <a:pt x="1258421" y="8456"/>
                      <a:pt x="1266406" y="22238"/>
                    </a:cubicBezTo>
                    <a:cubicBezTo>
                      <a:pt x="1274390" y="36021"/>
                      <a:pt x="1274390" y="53021"/>
                      <a:pt x="1266406" y="66804"/>
                    </a:cubicBezTo>
                    <a:cubicBezTo>
                      <a:pt x="1258421" y="80586"/>
                      <a:pt x="1243673" y="89042"/>
                      <a:pt x="1227745" y="88971"/>
                    </a:cubicBezTo>
                    <a:lnTo>
                      <a:pt x="46645" y="88971"/>
                    </a:lnTo>
                    <a:cubicBezTo>
                      <a:pt x="30717" y="89042"/>
                      <a:pt x="15969" y="80586"/>
                      <a:pt x="7984" y="66804"/>
                    </a:cubicBezTo>
                    <a:cubicBezTo>
                      <a:pt x="0" y="53021"/>
                      <a:pt x="0" y="36021"/>
                      <a:pt x="7984" y="22238"/>
                    </a:cubicBezTo>
                    <a:cubicBezTo>
                      <a:pt x="15969" y="8456"/>
                      <a:pt x="30717" y="0"/>
                      <a:pt x="46645" y="71"/>
                    </a:cubicBezTo>
                    <a:close/>
                  </a:path>
                </a:pathLst>
              </a:custGeom>
              <a:solidFill>
                <a:srgbClr val="FDFDFD"/>
              </a:solidFill>
            </p:spPr>
          </p:sp>
          <p:sp>
            <p:nvSpPr>
              <p:cNvPr id="23" name="Freeform 23"/>
              <p:cNvSpPr/>
              <p:nvPr/>
            </p:nvSpPr>
            <p:spPr>
              <a:xfrm>
                <a:off x="-2195" y="-71"/>
                <a:ext cx="93291" cy="89042"/>
              </a:xfrm>
              <a:custGeom>
                <a:avLst/>
                <a:gdLst/>
                <a:ahLst/>
                <a:cxnLst/>
                <a:rect l="l" t="t" r="r" b="b"/>
                <a:pathLst>
                  <a:path w="93291" h="89042">
                    <a:moveTo>
                      <a:pt x="46645" y="71"/>
                    </a:moveTo>
                    <a:lnTo>
                      <a:pt x="46645" y="71"/>
                    </a:lnTo>
                    <a:lnTo>
                      <a:pt x="46645" y="71"/>
                    </a:lnTo>
                    <a:cubicBezTo>
                      <a:pt x="62573" y="0"/>
                      <a:pt x="77321" y="8456"/>
                      <a:pt x="85306" y="22238"/>
                    </a:cubicBezTo>
                    <a:cubicBezTo>
                      <a:pt x="93290" y="36021"/>
                      <a:pt x="93290" y="53021"/>
                      <a:pt x="85306" y="66804"/>
                    </a:cubicBezTo>
                    <a:cubicBezTo>
                      <a:pt x="77321" y="80586"/>
                      <a:pt x="62573" y="89042"/>
                      <a:pt x="46645" y="88971"/>
                    </a:cubicBezTo>
                    <a:lnTo>
                      <a:pt x="46645" y="88971"/>
                    </a:lnTo>
                    <a:cubicBezTo>
                      <a:pt x="30717" y="89042"/>
                      <a:pt x="15969" y="80586"/>
                      <a:pt x="7984" y="66804"/>
                    </a:cubicBezTo>
                    <a:cubicBezTo>
                      <a:pt x="0" y="53021"/>
                      <a:pt x="0" y="36021"/>
                      <a:pt x="7984" y="22238"/>
                    </a:cubicBezTo>
                    <a:cubicBezTo>
                      <a:pt x="15969" y="8456"/>
                      <a:pt x="30717" y="0"/>
                      <a:pt x="46645" y="71"/>
                    </a:cubicBezTo>
                    <a:close/>
                  </a:path>
                </a:pathLst>
              </a:custGeom>
              <a:solidFill>
                <a:srgbClr val="48ACAF"/>
              </a:solidFill>
            </p:spPr>
          </p:sp>
        </p:grpSp>
      </p:grpSp>
      <p:grpSp>
        <p:nvGrpSpPr>
          <p:cNvPr id="24" name="Group 24"/>
          <p:cNvGrpSpPr/>
          <p:nvPr/>
        </p:nvGrpSpPr>
        <p:grpSpPr>
          <a:xfrm>
            <a:off x="8246454" y="7019514"/>
            <a:ext cx="7115839" cy="2048286"/>
            <a:chOff x="0" y="0"/>
            <a:chExt cx="18091242" cy="5207544"/>
          </a:xfrm>
        </p:grpSpPr>
        <p:sp>
          <p:nvSpPr>
            <p:cNvPr id="25" name="Freeform 25"/>
            <p:cNvSpPr/>
            <p:nvPr/>
          </p:nvSpPr>
          <p:spPr>
            <a:xfrm>
              <a:off x="31750" y="31750"/>
              <a:ext cx="18027743" cy="5144044"/>
            </a:xfrm>
            <a:custGeom>
              <a:avLst/>
              <a:gdLst/>
              <a:ahLst/>
              <a:cxnLst/>
              <a:rect l="l" t="t" r="r" b="b"/>
              <a:pathLst>
                <a:path w="18027743" h="5144044">
                  <a:moveTo>
                    <a:pt x="17935032" y="5144044"/>
                  </a:moveTo>
                  <a:lnTo>
                    <a:pt x="92710" y="5144044"/>
                  </a:lnTo>
                  <a:cubicBezTo>
                    <a:pt x="41910" y="5144044"/>
                    <a:pt x="0" y="5102134"/>
                    <a:pt x="0" y="5051334"/>
                  </a:cubicBezTo>
                  <a:lnTo>
                    <a:pt x="0" y="92710"/>
                  </a:lnTo>
                  <a:cubicBezTo>
                    <a:pt x="0" y="41910"/>
                    <a:pt x="41910" y="0"/>
                    <a:pt x="92710" y="0"/>
                  </a:cubicBezTo>
                  <a:lnTo>
                    <a:pt x="17933763" y="0"/>
                  </a:lnTo>
                  <a:cubicBezTo>
                    <a:pt x="17984563" y="0"/>
                    <a:pt x="18026472" y="41910"/>
                    <a:pt x="18026472" y="92710"/>
                  </a:cubicBezTo>
                  <a:lnTo>
                    <a:pt x="18026472" y="5050064"/>
                  </a:lnTo>
                  <a:cubicBezTo>
                    <a:pt x="18027743" y="5102134"/>
                    <a:pt x="17985832" y="5144044"/>
                    <a:pt x="17935032" y="5144044"/>
                  </a:cubicBezTo>
                  <a:close/>
                </a:path>
              </a:pathLst>
            </a:custGeom>
            <a:solidFill>
              <a:srgbClr val="FFFFFF"/>
            </a:solidFill>
            <a:ln>
              <a:solidFill>
                <a:srgbClr val="000000"/>
              </a:solidFill>
            </a:ln>
          </p:spPr>
        </p:sp>
        <p:sp>
          <p:nvSpPr>
            <p:cNvPr id="26" name="Freeform 26"/>
            <p:cNvSpPr/>
            <p:nvPr/>
          </p:nvSpPr>
          <p:spPr>
            <a:xfrm>
              <a:off x="0" y="0"/>
              <a:ext cx="18091243" cy="5207544"/>
            </a:xfrm>
            <a:custGeom>
              <a:avLst/>
              <a:gdLst/>
              <a:ahLst/>
              <a:cxnLst/>
              <a:rect l="l" t="t" r="r" b="b"/>
              <a:pathLst>
                <a:path w="18091243" h="5207544">
                  <a:moveTo>
                    <a:pt x="17966782" y="59690"/>
                  </a:moveTo>
                  <a:cubicBezTo>
                    <a:pt x="18002343" y="59690"/>
                    <a:pt x="18031552" y="88900"/>
                    <a:pt x="18031552" y="124460"/>
                  </a:cubicBezTo>
                  <a:lnTo>
                    <a:pt x="18031552" y="5083084"/>
                  </a:lnTo>
                  <a:cubicBezTo>
                    <a:pt x="18031552" y="5118644"/>
                    <a:pt x="18002343" y="5147854"/>
                    <a:pt x="17966782" y="5147854"/>
                  </a:cubicBezTo>
                  <a:lnTo>
                    <a:pt x="124460" y="5147854"/>
                  </a:lnTo>
                  <a:cubicBezTo>
                    <a:pt x="88900" y="5147854"/>
                    <a:pt x="59690" y="5118644"/>
                    <a:pt x="59690" y="5083084"/>
                  </a:cubicBezTo>
                  <a:lnTo>
                    <a:pt x="59690" y="124460"/>
                  </a:lnTo>
                  <a:cubicBezTo>
                    <a:pt x="59690" y="88900"/>
                    <a:pt x="88900" y="59690"/>
                    <a:pt x="124460" y="59690"/>
                  </a:cubicBezTo>
                  <a:lnTo>
                    <a:pt x="17966782" y="59690"/>
                  </a:lnTo>
                  <a:moveTo>
                    <a:pt x="17966782" y="0"/>
                  </a:moveTo>
                  <a:lnTo>
                    <a:pt x="124460" y="0"/>
                  </a:lnTo>
                  <a:cubicBezTo>
                    <a:pt x="55880" y="0"/>
                    <a:pt x="0" y="55880"/>
                    <a:pt x="0" y="124460"/>
                  </a:cubicBezTo>
                  <a:lnTo>
                    <a:pt x="0" y="5083084"/>
                  </a:lnTo>
                  <a:cubicBezTo>
                    <a:pt x="0" y="5151664"/>
                    <a:pt x="55880" y="5207544"/>
                    <a:pt x="124460" y="5207544"/>
                  </a:cubicBezTo>
                  <a:lnTo>
                    <a:pt x="17966782" y="5207544"/>
                  </a:lnTo>
                  <a:cubicBezTo>
                    <a:pt x="18035363" y="5207544"/>
                    <a:pt x="18091243" y="5151664"/>
                    <a:pt x="18091243" y="5083084"/>
                  </a:cubicBezTo>
                  <a:lnTo>
                    <a:pt x="18091243" y="124460"/>
                  </a:lnTo>
                  <a:cubicBezTo>
                    <a:pt x="18091243" y="55880"/>
                    <a:pt x="18035363" y="0"/>
                    <a:pt x="17966782" y="0"/>
                  </a:cubicBezTo>
                  <a:close/>
                </a:path>
              </a:pathLst>
            </a:custGeom>
            <a:solidFill>
              <a:srgbClr val="A6A6A6"/>
            </a:solidFill>
          </p:spPr>
        </p:sp>
      </p:grpSp>
      <p:grpSp>
        <p:nvGrpSpPr>
          <p:cNvPr id="27" name="Group 27"/>
          <p:cNvGrpSpPr/>
          <p:nvPr/>
        </p:nvGrpSpPr>
        <p:grpSpPr>
          <a:xfrm>
            <a:off x="8609706" y="7317076"/>
            <a:ext cx="6389335" cy="447253"/>
            <a:chOff x="0" y="0"/>
            <a:chExt cx="8519114" cy="596338"/>
          </a:xfrm>
        </p:grpSpPr>
        <p:grpSp>
          <p:nvGrpSpPr>
            <p:cNvPr id="28" name="Group 28"/>
            <p:cNvGrpSpPr>
              <a:grpSpLocks noChangeAspect="1"/>
            </p:cNvGrpSpPr>
            <p:nvPr/>
          </p:nvGrpSpPr>
          <p:grpSpPr>
            <a:xfrm>
              <a:off x="0" y="0"/>
              <a:ext cx="8519114" cy="596338"/>
              <a:chOff x="0" y="0"/>
              <a:chExt cx="1270000" cy="88900"/>
            </a:xfrm>
          </p:grpSpPr>
          <p:sp>
            <p:nvSpPr>
              <p:cNvPr id="29" name="Freeform 29"/>
              <p:cNvSpPr/>
              <p:nvPr/>
            </p:nvSpPr>
            <p:spPr>
              <a:xfrm>
                <a:off x="-2195" y="-71"/>
                <a:ext cx="1274391" cy="89042"/>
              </a:xfrm>
              <a:custGeom>
                <a:avLst/>
                <a:gdLst/>
                <a:ahLst/>
                <a:cxnLst/>
                <a:rect l="l" t="t" r="r" b="b"/>
                <a:pathLst>
                  <a:path w="1274391" h="89042">
                    <a:moveTo>
                      <a:pt x="46645" y="71"/>
                    </a:moveTo>
                    <a:lnTo>
                      <a:pt x="1227745" y="71"/>
                    </a:lnTo>
                    <a:lnTo>
                      <a:pt x="1227745" y="71"/>
                    </a:lnTo>
                    <a:cubicBezTo>
                      <a:pt x="1243673" y="0"/>
                      <a:pt x="1258421" y="8456"/>
                      <a:pt x="1266406" y="22238"/>
                    </a:cubicBezTo>
                    <a:cubicBezTo>
                      <a:pt x="1274390" y="36021"/>
                      <a:pt x="1274390" y="53021"/>
                      <a:pt x="1266406" y="66804"/>
                    </a:cubicBezTo>
                    <a:cubicBezTo>
                      <a:pt x="1258421" y="80586"/>
                      <a:pt x="1243673" y="89042"/>
                      <a:pt x="1227745" y="88971"/>
                    </a:cubicBezTo>
                    <a:lnTo>
                      <a:pt x="46645" y="88971"/>
                    </a:lnTo>
                    <a:cubicBezTo>
                      <a:pt x="30717" y="89042"/>
                      <a:pt x="15969" y="80586"/>
                      <a:pt x="7984" y="66804"/>
                    </a:cubicBezTo>
                    <a:cubicBezTo>
                      <a:pt x="0" y="53021"/>
                      <a:pt x="0" y="36021"/>
                      <a:pt x="7984" y="22238"/>
                    </a:cubicBezTo>
                    <a:cubicBezTo>
                      <a:pt x="15969" y="8456"/>
                      <a:pt x="30717" y="0"/>
                      <a:pt x="46645" y="71"/>
                    </a:cubicBezTo>
                    <a:close/>
                  </a:path>
                </a:pathLst>
              </a:custGeom>
              <a:solidFill>
                <a:srgbClr val="FDFDFD"/>
              </a:solidFill>
            </p:spPr>
          </p:sp>
          <p:sp>
            <p:nvSpPr>
              <p:cNvPr id="30" name="Freeform 30"/>
              <p:cNvSpPr/>
              <p:nvPr/>
            </p:nvSpPr>
            <p:spPr>
              <a:xfrm>
                <a:off x="-2195" y="-71"/>
                <a:ext cx="93291" cy="89042"/>
              </a:xfrm>
              <a:custGeom>
                <a:avLst/>
                <a:gdLst/>
                <a:ahLst/>
                <a:cxnLst/>
                <a:rect l="l" t="t" r="r" b="b"/>
                <a:pathLst>
                  <a:path w="93291" h="89042">
                    <a:moveTo>
                      <a:pt x="46645" y="71"/>
                    </a:moveTo>
                    <a:lnTo>
                      <a:pt x="46645" y="71"/>
                    </a:lnTo>
                    <a:lnTo>
                      <a:pt x="46645" y="71"/>
                    </a:lnTo>
                    <a:cubicBezTo>
                      <a:pt x="62573" y="0"/>
                      <a:pt x="77321" y="8456"/>
                      <a:pt x="85306" y="22238"/>
                    </a:cubicBezTo>
                    <a:cubicBezTo>
                      <a:pt x="93290" y="36021"/>
                      <a:pt x="93290" y="53021"/>
                      <a:pt x="85306" y="66804"/>
                    </a:cubicBezTo>
                    <a:cubicBezTo>
                      <a:pt x="77321" y="80586"/>
                      <a:pt x="62573" y="89042"/>
                      <a:pt x="46645" y="88971"/>
                    </a:cubicBezTo>
                    <a:lnTo>
                      <a:pt x="46645" y="88971"/>
                    </a:lnTo>
                    <a:cubicBezTo>
                      <a:pt x="30717" y="89042"/>
                      <a:pt x="15969" y="80586"/>
                      <a:pt x="7984" y="66804"/>
                    </a:cubicBezTo>
                    <a:cubicBezTo>
                      <a:pt x="0" y="53021"/>
                      <a:pt x="0" y="36021"/>
                      <a:pt x="7984" y="22238"/>
                    </a:cubicBezTo>
                    <a:cubicBezTo>
                      <a:pt x="15969" y="8456"/>
                      <a:pt x="30717" y="0"/>
                      <a:pt x="46645" y="71"/>
                    </a:cubicBezTo>
                    <a:close/>
                  </a:path>
                </a:pathLst>
              </a:custGeom>
              <a:solidFill>
                <a:srgbClr val="48ACAF"/>
              </a:solidFill>
            </p:spPr>
          </p:sp>
        </p:grpSp>
      </p:grpSp>
      <p:sp>
        <p:nvSpPr>
          <p:cNvPr id="31" name="TextBox 31"/>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a:solidFill>
                  <a:srgbClr val="FFFFFF"/>
                </a:solidFill>
                <a:latin typeface="Big Shoulders Display"/>
              </a:rPr>
              <a:t>016</a:t>
            </a:r>
          </a:p>
        </p:txBody>
      </p:sp>
      <p:sp>
        <p:nvSpPr>
          <p:cNvPr id="32" name="TextBox 32"/>
          <p:cNvSpPr txBox="1"/>
          <p:nvPr/>
        </p:nvSpPr>
        <p:spPr>
          <a:xfrm>
            <a:off x="2428983" y="4467225"/>
            <a:ext cx="2934067" cy="1343025"/>
          </a:xfrm>
          <a:prstGeom prst="rect">
            <a:avLst/>
          </a:prstGeom>
        </p:spPr>
        <p:txBody>
          <a:bodyPr lIns="0" tIns="0" rIns="0" bIns="0" rtlCol="0" anchor="t">
            <a:spAutoFit/>
          </a:bodyPr>
          <a:lstStyle/>
          <a:p>
            <a:pPr>
              <a:lnSpc>
                <a:spcPts val="10560"/>
              </a:lnSpc>
            </a:pPr>
            <a:r>
              <a:rPr lang="en-US" sz="8800">
                <a:solidFill>
                  <a:srgbClr val="FFFFFF"/>
                </a:solidFill>
                <a:latin typeface="Big Shoulders Display"/>
              </a:rPr>
              <a:t>STATS</a:t>
            </a:r>
          </a:p>
        </p:txBody>
      </p:sp>
      <p:sp>
        <p:nvSpPr>
          <p:cNvPr id="33" name="TextBox 33"/>
          <p:cNvSpPr txBox="1"/>
          <p:nvPr/>
        </p:nvSpPr>
        <p:spPr>
          <a:xfrm rot="5400000">
            <a:off x="14476962" y="6551316"/>
            <a:ext cx="5163779" cy="250190"/>
          </a:xfrm>
          <a:prstGeom prst="rect">
            <a:avLst/>
          </a:prstGeom>
        </p:spPr>
        <p:txBody>
          <a:bodyPr lIns="0" tIns="0" rIns="0" bIns="0" rtlCol="0" anchor="t">
            <a:spAutoFit/>
          </a:bodyPr>
          <a:lstStyle/>
          <a:p>
            <a:pPr algn="r">
              <a:lnSpc>
                <a:spcPts val="1959"/>
              </a:lnSpc>
            </a:pPr>
            <a:r>
              <a:rPr lang="en-US" sz="1400" spc="49">
                <a:solidFill>
                  <a:srgbClr val="FFFFFF"/>
                </a:solidFill>
                <a:latin typeface="Lato"/>
              </a:rPr>
              <a:t>FIND ME | PARAGON INTERNATIONAL UNIVERSITY</a:t>
            </a:r>
          </a:p>
        </p:txBody>
      </p:sp>
      <p:grpSp>
        <p:nvGrpSpPr>
          <p:cNvPr id="34" name="Group 34"/>
          <p:cNvGrpSpPr/>
          <p:nvPr/>
        </p:nvGrpSpPr>
        <p:grpSpPr>
          <a:xfrm>
            <a:off x="8537731" y="1205284"/>
            <a:ext cx="2644736" cy="1670187"/>
            <a:chOff x="0" y="0"/>
            <a:chExt cx="3526314" cy="2226916"/>
          </a:xfrm>
        </p:grpSpPr>
        <p:sp>
          <p:nvSpPr>
            <p:cNvPr id="35" name="TextBox 35"/>
            <p:cNvSpPr txBox="1"/>
            <p:nvPr/>
          </p:nvSpPr>
          <p:spPr>
            <a:xfrm>
              <a:off x="0" y="-76200"/>
              <a:ext cx="3526314" cy="1471591"/>
            </a:xfrm>
            <a:prstGeom prst="rect">
              <a:avLst/>
            </a:prstGeom>
          </p:spPr>
          <p:txBody>
            <a:bodyPr lIns="0" tIns="0" rIns="0" bIns="0" rtlCol="0" anchor="t">
              <a:spAutoFit/>
            </a:bodyPr>
            <a:lstStyle/>
            <a:p>
              <a:pPr algn="ctr">
                <a:lnSpc>
                  <a:spcPts val="9044"/>
                </a:lnSpc>
              </a:pPr>
              <a:r>
                <a:rPr lang="en-US" sz="6904" spc="207">
                  <a:solidFill>
                    <a:srgbClr val="FDFDFD"/>
                  </a:solidFill>
                  <a:latin typeface="Lato Bold"/>
                </a:rPr>
                <a:t>5K+</a:t>
              </a:r>
            </a:p>
          </p:txBody>
        </p:sp>
        <p:sp>
          <p:nvSpPr>
            <p:cNvPr id="36" name="TextBox 36"/>
            <p:cNvSpPr txBox="1"/>
            <p:nvPr/>
          </p:nvSpPr>
          <p:spPr>
            <a:xfrm>
              <a:off x="0" y="1451644"/>
              <a:ext cx="3526314" cy="775272"/>
            </a:xfrm>
            <a:prstGeom prst="rect">
              <a:avLst/>
            </a:prstGeom>
          </p:spPr>
          <p:txBody>
            <a:bodyPr lIns="0" tIns="0" rIns="0" bIns="0" rtlCol="0" anchor="t">
              <a:spAutoFit/>
            </a:bodyPr>
            <a:lstStyle/>
            <a:p>
              <a:pPr algn="ctr">
                <a:lnSpc>
                  <a:spcPts val="2393"/>
                </a:lnSpc>
              </a:pPr>
              <a:r>
                <a:rPr lang="en-US" sz="1841">
                  <a:solidFill>
                    <a:srgbClr val="EFEFEF"/>
                  </a:solidFill>
                  <a:latin typeface="Lato"/>
                </a:rPr>
                <a:t>Documents</a:t>
              </a:r>
            </a:p>
            <a:p>
              <a:pPr algn="ctr">
                <a:lnSpc>
                  <a:spcPts val="2393"/>
                </a:lnSpc>
              </a:pPr>
              <a:r>
                <a:rPr lang="en-US" sz="1841">
                  <a:solidFill>
                    <a:srgbClr val="EFEFEF"/>
                  </a:solidFill>
                  <a:latin typeface="Lato"/>
                </a:rPr>
                <a:t>in the datastore</a:t>
              </a:r>
            </a:p>
          </p:txBody>
        </p:sp>
      </p:grpSp>
      <p:grpSp>
        <p:nvGrpSpPr>
          <p:cNvPr id="37" name="Group 37"/>
          <p:cNvGrpSpPr/>
          <p:nvPr/>
        </p:nvGrpSpPr>
        <p:grpSpPr>
          <a:xfrm>
            <a:off x="12340482" y="1205284"/>
            <a:ext cx="2644736" cy="1670187"/>
            <a:chOff x="0" y="0"/>
            <a:chExt cx="3526314" cy="2226916"/>
          </a:xfrm>
        </p:grpSpPr>
        <p:sp>
          <p:nvSpPr>
            <p:cNvPr id="38" name="TextBox 38"/>
            <p:cNvSpPr txBox="1"/>
            <p:nvPr/>
          </p:nvSpPr>
          <p:spPr>
            <a:xfrm>
              <a:off x="0" y="-76200"/>
              <a:ext cx="3526314" cy="1471591"/>
            </a:xfrm>
            <a:prstGeom prst="rect">
              <a:avLst/>
            </a:prstGeom>
          </p:spPr>
          <p:txBody>
            <a:bodyPr lIns="0" tIns="0" rIns="0" bIns="0" rtlCol="0" anchor="t">
              <a:spAutoFit/>
            </a:bodyPr>
            <a:lstStyle/>
            <a:p>
              <a:pPr algn="ctr">
                <a:lnSpc>
                  <a:spcPts val="9044"/>
                </a:lnSpc>
              </a:pPr>
              <a:r>
                <a:rPr lang="en-US" sz="6904" spc="207">
                  <a:solidFill>
                    <a:srgbClr val="FDFDFD"/>
                  </a:solidFill>
                  <a:latin typeface="Lato Bold"/>
                </a:rPr>
                <a:t>7K+</a:t>
              </a:r>
            </a:p>
          </p:txBody>
        </p:sp>
        <p:sp>
          <p:nvSpPr>
            <p:cNvPr id="39" name="TextBox 39"/>
            <p:cNvSpPr txBox="1"/>
            <p:nvPr/>
          </p:nvSpPr>
          <p:spPr>
            <a:xfrm>
              <a:off x="0" y="1451644"/>
              <a:ext cx="3526314" cy="775272"/>
            </a:xfrm>
            <a:prstGeom prst="rect">
              <a:avLst/>
            </a:prstGeom>
          </p:spPr>
          <p:txBody>
            <a:bodyPr lIns="0" tIns="0" rIns="0" bIns="0" rtlCol="0" anchor="t">
              <a:spAutoFit/>
            </a:bodyPr>
            <a:lstStyle/>
            <a:p>
              <a:pPr algn="ctr">
                <a:lnSpc>
                  <a:spcPts val="2393"/>
                </a:lnSpc>
              </a:pPr>
              <a:r>
                <a:rPr lang="en-US" sz="1841">
                  <a:solidFill>
                    <a:srgbClr val="EFEFEF"/>
                  </a:solidFill>
                  <a:latin typeface="Lato"/>
                </a:rPr>
                <a:t>Keywords</a:t>
              </a:r>
            </a:p>
            <a:p>
              <a:pPr algn="ctr">
                <a:lnSpc>
                  <a:spcPts val="2393"/>
                </a:lnSpc>
              </a:pPr>
              <a:r>
                <a:rPr lang="en-US" sz="1841">
                  <a:solidFill>
                    <a:srgbClr val="EFEFEF"/>
                  </a:solidFill>
                  <a:latin typeface="Lato"/>
                </a:rPr>
                <a:t>in the datastore</a:t>
              </a:r>
            </a:p>
          </p:txBody>
        </p:sp>
      </p:grpSp>
      <p:grpSp>
        <p:nvGrpSpPr>
          <p:cNvPr id="40" name="Group 40"/>
          <p:cNvGrpSpPr/>
          <p:nvPr/>
        </p:nvGrpSpPr>
        <p:grpSpPr>
          <a:xfrm>
            <a:off x="8609706" y="5006199"/>
            <a:ext cx="6389335" cy="1020362"/>
            <a:chOff x="0" y="0"/>
            <a:chExt cx="8519114" cy="1360482"/>
          </a:xfrm>
        </p:grpSpPr>
        <p:sp>
          <p:nvSpPr>
            <p:cNvPr id="41" name="TextBox 41"/>
            <p:cNvSpPr txBox="1"/>
            <p:nvPr/>
          </p:nvSpPr>
          <p:spPr>
            <a:xfrm>
              <a:off x="0" y="-28575"/>
              <a:ext cx="8519114" cy="956361"/>
            </a:xfrm>
            <a:prstGeom prst="rect">
              <a:avLst/>
            </a:prstGeom>
          </p:spPr>
          <p:txBody>
            <a:bodyPr lIns="0" tIns="0" rIns="0" bIns="0" rtlCol="0" anchor="t">
              <a:spAutoFit/>
            </a:bodyPr>
            <a:lstStyle/>
            <a:p>
              <a:pPr algn="ctr">
                <a:lnSpc>
                  <a:spcPts val="2872"/>
                </a:lnSpc>
              </a:pPr>
              <a:r>
                <a:rPr lang="en-US" sz="2209">
                  <a:solidFill>
                    <a:srgbClr val="FFFFFF"/>
                  </a:solidFill>
                  <a:latin typeface="Roboto Bold"/>
                </a:rPr>
                <a:t>COMPARE TO STACKOVERFLOW</a:t>
              </a:r>
            </a:p>
            <a:p>
              <a:pPr algn="ctr">
                <a:lnSpc>
                  <a:spcPts val="2872"/>
                </a:lnSpc>
              </a:pPr>
              <a:r>
                <a:rPr lang="en-US" sz="2209">
                  <a:solidFill>
                    <a:srgbClr val="FFFFFF"/>
                  </a:solidFill>
                  <a:latin typeface="Roboto Bold"/>
                </a:rPr>
                <a:t>APPROX. 21M+ DOCUMENTS</a:t>
              </a:r>
            </a:p>
          </p:txBody>
        </p:sp>
        <p:sp>
          <p:nvSpPr>
            <p:cNvPr id="42" name="TextBox 42"/>
            <p:cNvSpPr txBox="1"/>
            <p:nvPr/>
          </p:nvSpPr>
          <p:spPr>
            <a:xfrm>
              <a:off x="0" y="978910"/>
              <a:ext cx="8519114" cy="381572"/>
            </a:xfrm>
            <a:prstGeom prst="rect">
              <a:avLst/>
            </a:prstGeom>
          </p:spPr>
          <p:txBody>
            <a:bodyPr lIns="0" tIns="0" rIns="0" bIns="0" rtlCol="0" anchor="t">
              <a:spAutoFit/>
            </a:bodyPr>
            <a:lstStyle/>
            <a:p>
              <a:pPr algn="ctr">
                <a:lnSpc>
                  <a:spcPts val="2393"/>
                </a:lnSpc>
              </a:pPr>
              <a:r>
                <a:rPr lang="en-US" sz="1841">
                  <a:solidFill>
                    <a:srgbClr val="EFEFEF"/>
                  </a:solidFill>
                  <a:latin typeface="Roboto"/>
                </a:rPr>
                <a:t>0.025% completed</a:t>
              </a:r>
            </a:p>
          </p:txBody>
        </p:sp>
      </p:grpSp>
      <p:grpSp>
        <p:nvGrpSpPr>
          <p:cNvPr id="43" name="Group 43"/>
          <p:cNvGrpSpPr/>
          <p:nvPr/>
        </p:nvGrpSpPr>
        <p:grpSpPr>
          <a:xfrm>
            <a:off x="8609706" y="7906356"/>
            <a:ext cx="6389335" cy="1020362"/>
            <a:chOff x="0" y="0"/>
            <a:chExt cx="8519114" cy="1360482"/>
          </a:xfrm>
        </p:grpSpPr>
        <p:sp>
          <p:nvSpPr>
            <p:cNvPr id="44" name="TextBox 44"/>
            <p:cNvSpPr txBox="1"/>
            <p:nvPr/>
          </p:nvSpPr>
          <p:spPr>
            <a:xfrm>
              <a:off x="0" y="-28575"/>
              <a:ext cx="8519114" cy="956361"/>
            </a:xfrm>
            <a:prstGeom prst="rect">
              <a:avLst/>
            </a:prstGeom>
          </p:spPr>
          <p:txBody>
            <a:bodyPr lIns="0" tIns="0" rIns="0" bIns="0" rtlCol="0" anchor="t">
              <a:spAutoFit/>
            </a:bodyPr>
            <a:lstStyle/>
            <a:p>
              <a:pPr algn="ctr">
                <a:lnSpc>
                  <a:spcPts val="2872"/>
                </a:lnSpc>
              </a:pPr>
              <a:r>
                <a:rPr lang="en-US" sz="2209">
                  <a:solidFill>
                    <a:srgbClr val="FFFFFF"/>
                  </a:solidFill>
                  <a:latin typeface="Roboto Bold"/>
                </a:rPr>
                <a:t>COMPARE TO INTERNET</a:t>
              </a:r>
            </a:p>
            <a:p>
              <a:pPr algn="ctr">
                <a:lnSpc>
                  <a:spcPts val="2872"/>
                </a:lnSpc>
              </a:pPr>
              <a:r>
                <a:rPr lang="en-US" sz="2209">
                  <a:solidFill>
                    <a:srgbClr val="FFFFFF"/>
                  </a:solidFill>
                  <a:latin typeface="Roboto Bold"/>
                </a:rPr>
                <a:t>APPROX. 4.2B+ DOCUMENTS</a:t>
              </a:r>
            </a:p>
          </p:txBody>
        </p:sp>
        <p:sp>
          <p:nvSpPr>
            <p:cNvPr id="45" name="TextBox 45"/>
            <p:cNvSpPr txBox="1"/>
            <p:nvPr/>
          </p:nvSpPr>
          <p:spPr>
            <a:xfrm>
              <a:off x="0" y="978910"/>
              <a:ext cx="8519114" cy="381572"/>
            </a:xfrm>
            <a:prstGeom prst="rect">
              <a:avLst/>
            </a:prstGeom>
          </p:spPr>
          <p:txBody>
            <a:bodyPr lIns="0" tIns="0" rIns="0" bIns="0" rtlCol="0" anchor="t">
              <a:spAutoFit/>
            </a:bodyPr>
            <a:lstStyle/>
            <a:p>
              <a:pPr algn="ctr">
                <a:lnSpc>
                  <a:spcPts val="2393"/>
                </a:lnSpc>
              </a:pPr>
              <a:r>
                <a:rPr lang="en-US" sz="1841">
                  <a:solidFill>
                    <a:srgbClr val="EFEFEF"/>
                  </a:solidFill>
                  <a:latin typeface="Roboto"/>
                </a:rPr>
                <a:t>0.0001% completed</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grpSp>
        <p:nvGrpSpPr>
          <p:cNvPr id="2" name="Group 2"/>
          <p:cNvGrpSpPr/>
          <p:nvPr/>
        </p:nvGrpSpPr>
        <p:grpSpPr>
          <a:xfrm>
            <a:off x="2559986" y="1028700"/>
            <a:ext cx="13840146" cy="7785082"/>
            <a:chOff x="0" y="0"/>
            <a:chExt cx="18453528" cy="10380109"/>
          </a:xfrm>
        </p:grpSpPr>
        <p:pic>
          <p:nvPicPr>
            <p:cNvPr id="3" name="Picture 3"/>
            <p:cNvPicPr>
              <a:picLocks noChangeAspect="1"/>
            </p:cNvPicPr>
            <p:nvPr/>
          </p:nvPicPr>
          <p:blipFill>
            <a:blip r:embed="rId3"/>
            <a:srcRect l="3414" r="6695"/>
            <a:stretch>
              <a:fillRect/>
            </a:stretch>
          </p:blipFill>
          <p:spPr>
            <a:xfrm>
              <a:off x="0" y="0"/>
              <a:ext cx="9178708" cy="5141999"/>
            </a:xfrm>
            <a:prstGeom prst="rect">
              <a:avLst/>
            </a:prstGeom>
          </p:spPr>
        </p:pic>
        <p:pic>
          <p:nvPicPr>
            <p:cNvPr id="4" name="Picture 4"/>
            <p:cNvPicPr>
              <a:picLocks noChangeAspect="1"/>
            </p:cNvPicPr>
            <p:nvPr/>
          </p:nvPicPr>
          <p:blipFill>
            <a:blip r:embed="rId4"/>
            <a:srcRect b="22167"/>
            <a:stretch>
              <a:fillRect/>
            </a:stretch>
          </p:blipFill>
          <p:spPr>
            <a:xfrm>
              <a:off x="9274820" y="0"/>
              <a:ext cx="9178708" cy="5141999"/>
            </a:xfrm>
            <a:prstGeom prst="rect">
              <a:avLst/>
            </a:prstGeom>
          </p:spPr>
        </p:pic>
        <p:pic>
          <p:nvPicPr>
            <p:cNvPr id="5" name="Picture 5"/>
            <p:cNvPicPr>
              <a:picLocks noChangeAspect="1"/>
            </p:cNvPicPr>
            <p:nvPr/>
          </p:nvPicPr>
          <p:blipFill>
            <a:blip r:embed="rId5"/>
            <a:srcRect b="20554"/>
            <a:stretch>
              <a:fillRect/>
            </a:stretch>
          </p:blipFill>
          <p:spPr>
            <a:xfrm>
              <a:off x="0" y="5238111"/>
              <a:ext cx="9178708" cy="5141999"/>
            </a:xfrm>
            <a:prstGeom prst="rect">
              <a:avLst/>
            </a:prstGeom>
          </p:spPr>
        </p:pic>
        <p:pic>
          <p:nvPicPr>
            <p:cNvPr id="6" name="Picture 6"/>
            <p:cNvPicPr>
              <a:picLocks noChangeAspect="1"/>
            </p:cNvPicPr>
            <p:nvPr/>
          </p:nvPicPr>
          <p:blipFill>
            <a:blip r:embed="rId6"/>
            <a:srcRect t="1911" b="32405"/>
            <a:stretch>
              <a:fillRect/>
            </a:stretch>
          </p:blipFill>
          <p:spPr>
            <a:xfrm>
              <a:off x="9274820" y="5238111"/>
              <a:ext cx="9178708" cy="5141999"/>
            </a:xfrm>
            <a:prstGeom prst="rect">
              <a:avLst/>
            </a:prstGeom>
          </p:spPr>
        </p:pic>
      </p:grpSp>
      <p:sp>
        <p:nvSpPr>
          <p:cNvPr id="7" name="AutoShape 7"/>
          <p:cNvSpPr/>
          <p:nvPr/>
        </p:nvSpPr>
        <p:spPr>
          <a:xfrm>
            <a:off x="-2566752" y="9077325"/>
            <a:ext cx="21090634" cy="9525"/>
          </a:xfrm>
          <a:prstGeom prst="rect">
            <a:avLst/>
          </a:prstGeom>
          <a:solidFill>
            <a:srgbClr val="FFFFFF"/>
          </a:solidFill>
        </p:spPr>
      </p:sp>
      <p:grpSp>
        <p:nvGrpSpPr>
          <p:cNvPr id="8" name="Group 8"/>
          <p:cNvGrpSpPr/>
          <p:nvPr/>
        </p:nvGrpSpPr>
        <p:grpSpPr>
          <a:xfrm>
            <a:off x="1028700" y="9539656"/>
            <a:ext cx="1400283" cy="190500"/>
            <a:chOff x="0" y="0"/>
            <a:chExt cx="1867044" cy="254000"/>
          </a:xfrm>
        </p:grpSpPr>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92147" y="0"/>
              <a:ext cx="574897" cy="254000"/>
            </a:xfrm>
            <a:prstGeom prst="rect">
              <a:avLst/>
            </a:prstGeom>
          </p:spPr>
        </p:pic>
        <p:pic>
          <p:nvPicPr>
            <p:cNvPr id="10" name="Picture 1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0800000">
              <a:off x="0" y="0"/>
              <a:ext cx="574897" cy="254000"/>
            </a:xfrm>
            <a:prstGeom prst="rect">
              <a:avLst/>
            </a:prstGeom>
          </p:spPr>
        </p:pic>
      </p:grpSp>
      <p:pic>
        <p:nvPicPr>
          <p:cNvPr id="11" name="Picture 11"/>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28700" y="1028700"/>
            <a:ext cx="453254" cy="45325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grpSp>
        <p:nvGrpSpPr>
          <p:cNvPr id="2" name="Group 2"/>
          <p:cNvGrpSpPr/>
          <p:nvPr/>
        </p:nvGrpSpPr>
        <p:grpSpPr>
          <a:xfrm>
            <a:off x="2559986" y="1028700"/>
            <a:ext cx="13840146" cy="7785082"/>
            <a:chOff x="0" y="0"/>
            <a:chExt cx="18453528" cy="10380109"/>
          </a:xfrm>
        </p:grpSpPr>
        <p:pic>
          <p:nvPicPr>
            <p:cNvPr id="3" name="Picture 3"/>
            <p:cNvPicPr>
              <a:picLocks noChangeAspect="1"/>
            </p:cNvPicPr>
            <p:nvPr/>
          </p:nvPicPr>
          <p:blipFill>
            <a:blip r:embed="rId2"/>
            <a:srcRect l="2118" r="7840"/>
            <a:stretch>
              <a:fillRect/>
            </a:stretch>
          </p:blipFill>
          <p:spPr>
            <a:xfrm>
              <a:off x="0" y="0"/>
              <a:ext cx="18453528" cy="10380109"/>
            </a:xfrm>
            <a:prstGeom prst="rect">
              <a:avLst/>
            </a:prstGeom>
          </p:spPr>
        </p:pic>
      </p:grpSp>
      <p:sp>
        <p:nvSpPr>
          <p:cNvPr id="4" name="AutoShape 4"/>
          <p:cNvSpPr/>
          <p:nvPr/>
        </p:nvSpPr>
        <p:spPr>
          <a:xfrm>
            <a:off x="-2566752" y="9077325"/>
            <a:ext cx="21090634" cy="9525"/>
          </a:xfrm>
          <a:prstGeom prst="rect">
            <a:avLst/>
          </a:prstGeom>
          <a:solidFill>
            <a:srgbClr val="FFFFFF"/>
          </a:solidFill>
        </p:spPr>
      </p:sp>
      <p:grpSp>
        <p:nvGrpSpPr>
          <p:cNvPr id="5" name="Group 5"/>
          <p:cNvGrpSpPr/>
          <p:nvPr/>
        </p:nvGrpSpPr>
        <p:grpSpPr>
          <a:xfrm>
            <a:off x="1028700" y="9539656"/>
            <a:ext cx="1400283" cy="190500"/>
            <a:chOff x="0" y="0"/>
            <a:chExt cx="1867044" cy="254000"/>
          </a:xfrm>
        </p:grpSpPr>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92147" y="0"/>
              <a:ext cx="574897" cy="254000"/>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0" y="0"/>
              <a:ext cx="574897" cy="254000"/>
            </a:xfrm>
            <a:prstGeom prst="rect">
              <a:avLst/>
            </a:prstGeom>
          </p:spPr>
        </p:pic>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1028700"/>
            <a:ext cx="453254" cy="45325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grpSp>
        <p:nvGrpSpPr>
          <p:cNvPr id="2" name="Group 2"/>
          <p:cNvGrpSpPr/>
          <p:nvPr/>
        </p:nvGrpSpPr>
        <p:grpSpPr>
          <a:xfrm>
            <a:off x="2559986" y="1028700"/>
            <a:ext cx="13840146" cy="7785082"/>
            <a:chOff x="0" y="0"/>
            <a:chExt cx="18453528" cy="10380109"/>
          </a:xfrm>
        </p:grpSpPr>
        <p:pic>
          <p:nvPicPr>
            <p:cNvPr id="3" name="Picture 3"/>
            <p:cNvPicPr>
              <a:picLocks noChangeAspect="1"/>
            </p:cNvPicPr>
            <p:nvPr/>
          </p:nvPicPr>
          <p:blipFill>
            <a:blip r:embed="rId3"/>
            <a:srcRect t="701" b="10387"/>
            <a:stretch>
              <a:fillRect/>
            </a:stretch>
          </p:blipFill>
          <p:spPr>
            <a:xfrm>
              <a:off x="0" y="0"/>
              <a:ext cx="18453528" cy="10380109"/>
            </a:xfrm>
            <a:prstGeom prst="rect">
              <a:avLst/>
            </a:prstGeom>
          </p:spPr>
        </p:pic>
      </p:grpSp>
      <p:sp>
        <p:nvSpPr>
          <p:cNvPr id="4" name="AutoShape 4"/>
          <p:cNvSpPr/>
          <p:nvPr/>
        </p:nvSpPr>
        <p:spPr>
          <a:xfrm>
            <a:off x="-2566752" y="9077325"/>
            <a:ext cx="21090634" cy="9525"/>
          </a:xfrm>
          <a:prstGeom prst="rect">
            <a:avLst/>
          </a:prstGeom>
          <a:solidFill>
            <a:srgbClr val="FFFFFF"/>
          </a:solidFill>
        </p:spPr>
      </p:sp>
      <p:grpSp>
        <p:nvGrpSpPr>
          <p:cNvPr id="5" name="Group 5"/>
          <p:cNvGrpSpPr/>
          <p:nvPr/>
        </p:nvGrpSpPr>
        <p:grpSpPr>
          <a:xfrm>
            <a:off x="1028700" y="9539656"/>
            <a:ext cx="1400283" cy="190500"/>
            <a:chOff x="0" y="0"/>
            <a:chExt cx="1867044" cy="254000"/>
          </a:xfrm>
        </p:grpSpPr>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92147" y="0"/>
              <a:ext cx="574897" cy="254000"/>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0" y="0"/>
              <a:ext cx="574897" cy="254000"/>
            </a:xfrm>
            <a:prstGeom prst="rect">
              <a:avLst/>
            </a:prstGeom>
          </p:spPr>
        </p:pic>
      </p:grpSp>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8700" y="1028700"/>
            <a:ext cx="453254" cy="45325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2710058" y="3180859"/>
            <a:ext cx="6433942" cy="3925281"/>
            <a:chOff x="0" y="0"/>
            <a:chExt cx="8578590" cy="5233708"/>
          </a:xfrm>
        </p:grpSpPr>
        <p:sp>
          <p:nvSpPr>
            <p:cNvPr id="3" name="TextBox 3"/>
            <p:cNvSpPr txBox="1"/>
            <p:nvPr/>
          </p:nvSpPr>
          <p:spPr>
            <a:xfrm>
              <a:off x="0" y="0"/>
              <a:ext cx="8578590" cy="4216400"/>
            </a:xfrm>
            <a:prstGeom prst="rect">
              <a:avLst/>
            </a:prstGeom>
          </p:spPr>
          <p:txBody>
            <a:bodyPr lIns="0" tIns="0" rIns="0" bIns="0" rtlCol="0" anchor="t">
              <a:spAutoFit/>
            </a:bodyPr>
            <a:lstStyle/>
            <a:p>
              <a:pPr>
                <a:lnSpc>
                  <a:spcPts val="12480"/>
                </a:lnSpc>
              </a:pPr>
              <a:r>
                <a:rPr lang="en-US" sz="10400">
                  <a:solidFill>
                    <a:srgbClr val="FFFFFF"/>
                  </a:solidFill>
                  <a:latin typeface="Big Shoulders Display Bold"/>
                </a:rPr>
                <a:t>WELCOME</a:t>
              </a:r>
            </a:p>
            <a:p>
              <a:pPr>
                <a:lnSpc>
                  <a:spcPts val="12480"/>
                </a:lnSpc>
              </a:pPr>
              <a:r>
                <a:rPr lang="en-US" sz="10400">
                  <a:solidFill>
                    <a:srgbClr val="FFFFFF"/>
                  </a:solidFill>
                  <a:latin typeface="Big Shoulders Display Bold"/>
                </a:rPr>
                <a:t>TO FIND ME!</a:t>
              </a:r>
            </a:p>
          </p:txBody>
        </p:sp>
        <p:sp>
          <p:nvSpPr>
            <p:cNvPr id="4" name="TextBox 4"/>
            <p:cNvSpPr txBox="1"/>
            <p:nvPr/>
          </p:nvSpPr>
          <p:spPr>
            <a:xfrm>
              <a:off x="0" y="4576483"/>
              <a:ext cx="8578590" cy="657225"/>
            </a:xfrm>
            <a:prstGeom prst="rect">
              <a:avLst/>
            </a:prstGeom>
          </p:spPr>
          <p:txBody>
            <a:bodyPr lIns="0" tIns="0" rIns="0" bIns="0" rtlCol="0" anchor="t">
              <a:spAutoFit/>
            </a:bodyPr>
            <a:lstStyle/>
            <a:p>
              <a:pPr>
                <a:lnSpc>
                  <a:spcPts val="3840"/>
                </a:lnSpc>
              </a:pPr>
              <a:r>
                <a:rPr lang="en-US" sz="3200" spc="64">
                  <a:solidFill>
                    <a:srgbClr val="C6C3FF"/>
                  </a:solidFill>
                  <a:latin typeface="Lato"/>
                </a:rPr>
                <a:t>Today's Agenda</a:t>
              </a:r>
            </a:p>
          </p:txBody>
        </p:sp>
      </p:grpSp>
      <p:sp>
        <p:nvSpPr>
          <p:cNvPr id="5" name="TextBox 5"/>
          <p:cNvSpPr txBox="1"/>
          <p:nvPr/>
        </p:nvSpPr>
        <p:spPr>
          <a:xfrm>
            <a:off x="11621532" y="4137660"/>
            <a:ext cx="5210517" cy="1916430"/>
          </a:xfrm>
          <a:prstGeom prst="rect">
            <a:avLst/>
          </a:prstGeom>
        </p:spPr>
        <p:txBody>
          <a:bodyPr lIns="0" tIns="0" rIns="0" bIns="0" rtlCol="0" anchor="t">
            <a:spAutoFit/>
          </a:bodyPr>
          <a:lstStyle/>
          <a:p>
            <a:pPr marL="396240" lvl="1" indent="-198120">
              <a:lnSpc>
                <a:spcPts val="3839"/>
              </a:lnSpc>
              <a:buFont typeface="Arial"/>
              <a:buChar char="•"/>
            </a:pPr>
            <a:r>
              <a:rPr lang="en-US" sz="2399">
                <a:solidFill>
                  <a:srgbClr val="FFFFFF"/>
                </a:solidFill>
                <a:latin typeface="Lato"/>
              </a:rPr>
              <a:t>Introduction</a:t>
            </a:r>
          </a:p>
          <a:p>
            <a:pPr marL="396240" lvl="1" indent="-198120">
              <a:lnSpc>
                <a:spcPts val="3839"/>
              </a:lnSpc>
              <a:buFont typeface="Arial"/>
              <a:buChar char="•"/>
            </a:pPr>
            <a:r>
              <a:rPr lang="en-US" sz="2399">
                <a:solidFill>
                  <a:srgbClr val="FFFFFF"/>
                </a:solidFill>
                <a:latin typeface="Lato"/>
              </a:rPr>
              <a:t>Modeling</a:t>
            </a:r>
          </a:p>
          <a:p>
            <a:pPr marL="396240" lvl="1" indent="-198120">
              <a:lnSpc>
                <a:spcPts val="3839"/>
              </a:lnSpc>
              <a:buFont typeface="Arial"/>
              <a:buChar char="•"/>
            </a:pPr>
            <a:r>
              <a:rPr lang="en-US" sz="2399">
                <a:solidFill>
                  <a:srgbClr val="FFFFFF"/>
                </a:solidFill>
                <a:latin typeface="Lato"/>
              </a:rPr>
              <a:t>Demo</a:t>
            </a:r>
          </a:p>
          <a:p>
            <a:pPr marL="396240" lvl="1" indent="-198120">
              <a:lnSpc>
                <a:spcPts val="3839"/>
              </a:lnSpc>
              <a:buFont typeface="Arial"/>
              <a:buChar char="•"/>
            </a:pPr>
            <a:r>
              <a:rPr lang="en-US" sz="2399">
                <a:solidFill>
                  <a:srgbClr val="FFFFFF"/>
                </a:solidFill>
                <a:latin typeface="Lato"/>
              </a:rPr>
              <a:t>Conclusion</a:t>
            </a:r>
          </a:p>
        </p:txBody>
      </p:sp>
      <p:sp>
        <p:nvSpPr>
          <p:cNvPr id="6" name="TextBox 6"/>
          <p:cNvSpPr txBox="1"/>
          <p:nvPr/>
        </p:nvSpPr>
        <p:spPr>
          <a:xfrm>
            <a:off x="16230291" y="1076325"/>
            <a:ext cx="1124259" cy="799638"/>
          </a:xfrm>
          <a:prstGeom prst="rect">
            <a:avLst/>
          </a:prstGeom>
        </p:spPr>
        <p:txBody>
          <a:bodyPr lIns="0" tIns="0" rIns="0" bIns="0" rtlCol="0" anchor="t">
            <a:spAutoFit/>
          </a:bodyPr>
          <a:lstStyle/>
          <a:p>
            <a:pPr algn="ctr">
              <a:lnSpc>
                <a:spcPts val="6160"/>
              </a:lnSpc>
            </a:pPr>
            <a:r>
              <a:rPr lang="en-US" sz="5600">
                <a:solidFill>
                  <a:srgbClr val="FFFFFF"/>
                </a:solidFill>
                <a:latin typeface="Big Shoulders Display"/>
              </a:rPr>
              <a:t>002</a:t>
            </a:r>
          </a:p>
        </p:txBody>
      </p:sp>
      <p:sp>
        <p:nvSpPr>
          <p:cNvPr id="7" name="TextBox 7"/>
          <p:cNvSpPr txBox="1"/>
          <p:nvPr/>
        </p:nvSpPr>
        <p:spPr>
          <a:xfrm rot="-5400000">
            <a:off x="-1449541" y="6551316"/>
            <a:ext cx="5163779" cy="250190"/>
          </a:xfrm>
          <a:prstGeom prst="rect">
            <a:avLst/>
          </a:prstGeom>
        </p:spPr>
        <p:txBody>
          <a:bodyPr lIns="0" tIns="0" rIns="0" bIns="0" rtlCol="0" anchor="t">
            <a:spAutoFit/>
          </a:bodyPr>
          <a:lstStyle/>
          <a:p>
            <a:pPr>
              <a:lnSpc>
                <a:spcPts val="1959"/>
              </a:lnSpc>
            </a:pPr>
            <a:r>
              <a:rPr lang="en-US" sz="1400" spc="49">
                <a:solidFill>
                  <a:srgbClr val="FFFFFF"/>
                </a:solidFill>
                <a:latin typeface="Lato"/>
              </a:rPr>
              <a:t>FIND ME | PARAGON INTERNATIONAL UNIVERSITY</a:t>
            </a:r>
          </a:p>
        </p:txBody>
      </p:sp>
      <p:grpSp>
        <p:nvGrpSpPr>
          <p:cNvPr id="8" name="Group 8"/>
          <p:cNvGrpSpPr/>
          <p:nvPr/>
        </p:nvGrpSpPr>
        <p:grpSpPr>
          <a:xfrm>
            <a:off x="9858333" y="9067800"/>
            <a:ext cx="1400283" cy="190500"/>
            <a:chOff x="0" y="0"/>
            <a:chExt cx="1867044" cy="254000"/>
          </a:xfrm>
        </p:grpSpPr>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92147" y="0"/>
              <a:ext cx="574897" cy="254000"/>
            </a:xfrm>
            <a:prstGeom prst="rect">
              <a:avLst/>
            </a:prstGeom>
          </p:spPr>
        </p:pic>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0" y="0"/>
              <a:ext cx="574897" cy="254000"/>
            </a:xfrm>
            <a:prstGeom prst="rect">
              <a:avLst/>
            </a:prstGeom>
          </p:spPr>
        </p:pic>
      </p:grpSp>
      <p:sp>
        <p:nvSpPr>
          <p:cNvPr id="11" name="AutoShape 11"/>
          <p:cNvSpPr/>
          <p:nvPr/>
        </p:nvSpPr>
        <p:spPr>
          <a:xfrm>
            <a:off x="10553712" y="-108411"/>
            <a:ext cx="9525" cy="10503822"/>
          </a:xfrm>
          <a:prstGeom prst="rect">
            <a:avLst/>
          </a:prstGeom>
          <a:solidFill>
            <a:srgbClr val="FFFFFF"/>
          </a:solidFill>
        </p:spPr>
      </p:sp>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04797" y="8463612"/>
            <a:ext cx="854503" cy="794688"/>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8700" y="1028700"/>
            <a:ext cx="453254" cy="45325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5449946" y="1121574"/>
            <a:ext cx="7388109" cy="7388109"/>
            <a:chOff x="0" y="0"/>
            <a:chExt cx="9850812" cy="9850812"/>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0" y="0"/>
              <a:ext cx="9850812" cy="9850812"/>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1142" y="41142"/>
              <a:ext cx="9768527" cy="9768527"/>
            </a:xfrm>
            <a:prstGeom prst="rect">
              <a:avLst/>
            </a:prstGeom>
          </p:spPr>
        </p:pic>
      </p:grpSp>
      <p:sp>
        <p:nvSpPr>
          <p:cNvPr id="5" name="TextBox 5"/>
          <p:cNvSpPr txBox="1"/>
          <p:nvPr/>
        </p:nvSpPr>
        <p:spPr>
          <a:xfrm>
            <a:off x="1028700" y="3935492"/>
            <a:ext cx="7610761" cy="1861794"/>
          </a:xfrm>
          <a:prstGeom prst="rect">
            <a:avLst/>
          </a:prstGeom>
        </p:spPr>
        <p:txBody>
          <a:bodyPr lIns="0" tIns="0" rIns="0" bIns="0" rtlCol="0" anchor="t">
            <a:spAutoFit/>
          </a:bodyPr>
          <a:lstStyle/>
          <a:p>
            <a:pPr>
              <a:lnSpc>
                <a:spcPts val="14300"/>
              </a:lnSpc>
            </a:pPr>
            <a:r>
              <a:rPr lang="en-US" sz="13000">
                <a:solidFill>
                  <a:srgbClr val="FFFFFF"/>
                </a:solidFill>
                <a:latin typeface="Big Shoulders Display Bold"/>
              </a:rPr>
              <a:t>CONCLUSION</a:t>
            </a:r>
          </a:p>
        </p:txBody>
      </p:sp>
      <p:sp>
        <p:nvSpPr>
          <p:cNvPr id="6" name="TextBox 6"/>
          <p:cNvSpPr txBox="1"/>
          <p:nvPr/>
        </p:nvSpPr>
        <p:spPr>
          <a:xfrm>
            <a:off x="11985517" y="3337348"/>
            <a:ext cx="4494271" cy="2880360"/>
          </a:xfrm>
          <a:prstGeom prst="rect">
            <a:avLst/>
          </a:prstGeom>
        </p:spPr>
        <p:txBody>
          <a:bodyPr lIns="0" tIns="0" rIns="0" bIns="0" rtlCol="0" anchor="t">
            <a:spAutoFit/>
          </a:bodyPr>
          <a:lstStyle/>
          <a:p>
            <a:pPr marL="388620" lvl="1" indent="-194310" algn="just">
              <a:lnSpc>
                <a:spcPts val="2880"/>
              </a:lnSpc>
              <a:buFont typeface="Arial"/>
              <a:buChar char="•"/>
            </a:pPr>
            <a:r>
              <a:rPr lang="en-US" sz="1800">
                <a:solidFill>
                  <a:srgbClr val="FFFFFF"/>
                </a:solidFill>
                <a:latin typeface="Lato"/>
              </a:rPr>
              <a:t>Most of the time, users are not reliable source of truth</a:t>
            </a:r>
          </a:p>
          <a:p>
            <a:pPr marL="388620" lvl="1" indent="-194310" algn="just">
              <a:lnSpc>
                <a:spcPts val="2880"/>
              </a:lnSpc>
              <a:buFont typeface="Arial"/>
              <a:buChar char="•"/>
            </a:pPr>
            <a:r>
              <a:rPr lang="en-US" sz="1800">
                <a:solidFill>
                  <a:srgbClr val="FFFFFF"/>
                </a:solidFill>
                <a:latin typeface="Lato"/>
              </a:rPr>
              <a:t>To make a good search engine, time and resources are needed to produce a good algorithm with computational power to make querying consumes less time. </a:t>
            </a:r>
          </a:p>
          <a:p>
            <a:pPr marL="388620" lvl="1" indent="-194310" algn="just">
              <a:lnSpc>
                <a:spcPts val="2880"/>
              </a:lnSpc>
              <a:buFont typeface="Arial"/>
              <a:buChar char="•"/>
            </a:pPr>
            <a:r>
              <a:rPr lang="en-US" sz="1800">
                <a:solidFill>
                  <a:srgbClr val="FFFFFF"/>
                </a:solidFill>
                <a:latin typeface="Lato"/>
              </a:rPr>
              <a:t>Search engine algorithms should change after a period of time</a:t>
            </a:r>
          </a:p>
        </p:txBody>
      </p:sp>
      <p:grpSp>
        <p:nvGrpSpPr>
          <p:cNvPr id="7" name="Group 7"/>
          <p:cNvGrpSpPr/>
          <p:nvPr/>
        </p:nvGrpSpPr>
        <p:grpSpPr>
          <a:xfrm>
            <a:off x="8448621" y="9677400"/>
            <a:ext cx="1400283" cy="190500"/>
            <a:chOff x="0" y="0"/>
            <a:chExt cx="1867044" cy="254000"/>
          </a:xfrm>
        </p:grpSpPr>
        <p:pic>
          <p:nvPicPr>
            <p:cNvPr id="8" name="Picture 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92147" y="0"/>
              <a:ext cx="574897" cy="254000"/>
            </a:xfrm>
            <a:prstGeom prst="rect">
              <a:avLst/>
            </a:prstGeom>
          </p:spPr>
        </p:pic>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0800000">
              <a:off x="0" y="0"/>
              <a:ext cx="574897" cy="254000"/>
            </a:xfrm>
            <a:prstGeom prst="rect">
              <a:avLst/>
            </a:prstGeom>
          </p:spPr>
        </p:pic>
      </p:grpSp>
      <p:sp>
        <p:nvSpPr>
          <p:cNvPr id="10" name="AutoShape 10"/>
          <p:cNvSpPr/>
          <p:nvPr/>
        </p:nvSpPr>
        <p:spPr>
          <a:xfrm>
            <a:off x="9139238" y="-108411"/>
            <a:ext cx="9525" cy="10503822"/>
          </a:xfrm>
          <a:prstGeom prst="rect">
            <a:avLst/>
          </a:prstGeom>
          <a:solidFill>
            <a:srgbClr val="FFFFFF"/>
          </a:solidFill>
        </p:spPr>
      </p:sp>
      <p:sp>
        <p:nvSpPr>
          <p:cNvPr id="11" name="AutoShape 11"/>
          <p:cNvSpPr/>
          <p:nvPr/>
        </p:nvSpPr>
        <p:spPr>
          <a:xfrm>
            <a:off x="0" y="9077325"/>
            <a:ext cx="18288000" cy="9525"/>
          </a:xfrm>
          <a:prstGeom prst="rect">
            <a:avLst/>
          </a:prstGeom>
          <a:solidFill>
            <a:srgbClr val="FFFFFF"/>
          </a:solidFill>
        </p:spPr>
      </p:sp>
      <p:sp>
        <p:nvSpPr>
          <p:cNvPr id="12" name="TextBox 12"/>
          <p:cNvSpPr txBox="1"/>
          <p:nvPr/>
        </p:nvSpPr>
        <p:spPr>
          <a:xfrm rot="5400000">
            <a:off x="14479079" y="5332116"/>
            <a:ext cx="5163779" cy="250190"/>
          </a:xfrm>
          <a:prstGeom prst="rect">
            <a:avLst/>
          </a:prstGeom>
        </p:spPr>
        <p:txBody>
          <a:bodyPr lIns="0" tIns="0" rIns="0" bIns="0" rtlCol="0" anchor="t">
            <a:spAutoFit/>
          </a:bodyPr>
          <a:lstStyle/>
          <a:p>
            <a:pPr algn="r">
              <a:lnSpc>
                <a:spcPts val="1959"/>
              </a:lnSpc>
            </a:pPr>
            <a:r>
              <a:rPr lang="en-US" sz="1400" spc="49">
                <a:solidFill>
                  <a:srgbClr val="FFFFFF"/>
                </a:solidFill>
                <a:latin typeface="Lato"/>
              </a:rPr>
              <a:t>FIND ME | PARAGON INTERNATIONAL UNIVERSITY</a:t>
            </a:r>
          </a:p>
        </p:txBody>
      </p:sp>
      <p:pic>
        <p:nvPicPr>
          <p:cNvPr id="13" name="Picture 1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4657602" y="7244412"/>
            <a:ext cx="854503" cy="794688"/>
          </a:xfrm>
          <a:prstGeom prst="rect">
            <a:avLst/>
          </a:prstGeom>
        </p:spPr>
      </p:pic>
      <p:pic>
        <p:nvPicPr>
          <p:cNvPr id="14" name="Picture 14"/>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28700" y="1028700"/>
            <a:ext cx="453254" cy="453254"/>
          </a:xfrm>
          <a:prstGeom prst="rect">
            <a:avLst/>
          </a:prstGeom>
        </p:spPr>
      </p:pic>
      <p:sp>
        <p:nvSpPr>
          <p:cNvPr id="15" name="TextBox 15"/>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a:solidFill>
                  <a:srgbClr val="FFFFFF"/>
                </a:solidFill>
                <a:latin typeface="Big Shoulders Display"/>
              </a:rPr>
              <a:t>020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grpSp>
        <p:nvGrpSpPr>
          <p:cNvPr id="2" name="Group 2"/>
          <p:cNvGrpSpPr/>
          <p:nvPr/>
        </p:nvGrpSpPr>
        <p:grpSpPr>
          <a:xfrm>
            <a:off x="1883203" y="1121574"/>
            <a:ext cx="7388109" cy="7388109"/>
            <a:chOff x="0" y="0"/>
            <a:chExt cx="9850812" cy="9850812"/>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0" y="0"/>
              <a:ext cx="9850812" cy="985081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1142" y="41142"/>
              <a:ext cx="9768527" cy="9768527"/>
            </a:xfrm>
            <a:prstGeom prst="rect">
              <a:avLst/>
            </a:prstGeom>
          </p:spPr>
        </p:pic>
      </p:grpSp>
      <p:sp>
        <p:nvSpPr>
          <p:cNvPr id="5" name="TextBox 5"/>
          <p:cNvSpPr txBox="1"/>
          <p:nvPr/>
        </p:nvSpPr>
        <p:spPr>
          <a:xfrm>
            <a:off x="6271083" y="2955915"/>
            <a:ext cx="8193227" cy="3162300"/>
          </a:xfrm>
          <a:prstGeom prst="rect">
            <a:avLst/>
          </a:prstGeom>
        </p:spPr>
        <p:txBody>
          <a:bodyPr lIns="0" tIns="0" rIns="0" bIns="0" rtlCol="0" anchor="t">
            <a:spAutoFit/>
          </a:bodyPr>
          <a:lstStyle/>
          <a:p>
            <a:pPr>
              <a:lnSpc>
                <a:spcPts val="12480"/>
              </a:lnSpc>
            </a:pPr>
            <a:r>
              <a:rPr lang="en-US" sz="10400">
                <a:solidFill>
                  <a:srgbClr val="FFFFFF"/>
                </a:solidFill>
                <a:latin typeface="Big Shoulders Display Bold"/>
              </a:rPr>
              <a:t>THANK YOU FOR JOINING TODAY.</a:t>
            </a:r>
          </a:p>
        </p:txBody>
      </p:sp>
      <p:sp>
        <p:nvSpPr>
          <p:cNvPr id="6" name="AutoShape 6"/>
          <p:cNvSpPr/>
          <p:nvPr/>
        </p:nvSpPr>
        <p:spPr>
          <a:xfrm>
            <a:off x="15721248" y="-108411"/>
            <a:ext cx="9525" cy="10503822"/>
          </a:xfrm>
          <a:prstGeom prst="rect">
            <a:avLst/>
          </a:prstGeom>
          <a:solidFill>
            <a:srgbClr val="FFFFFF"/>
          </a:solidFill>
        </p:spPr>
      </p:sp>
      <p:sp>
        <p:nvSpPr>
          <p:cNvPr id="7" name="AutoShape 7"/>
          <p:cNvSpPr/>
          <p:nvPr/>
        </p:nvSpPr>
        <p:spPr>
          <a:xfrm>
            <a:off x="-2566752" y="9077325"/>
            <a:ext cx="18288000" cy="9525"/>
          </a:xfrm>
          <a:prstGeom prst="rect">
            <a:avLst/>
          </a:prstGeom>
          <a:solidFill>
            <a:srgbClr val="FFFFFF"/>
          </a:solidFill>
        </p:spPr>
      </p:sp>
      <p:grpSp>
        <p:nvGrpSpPr>
          <p:cNvPr id="8" name="Group 8"/>
          <p:cNvGrpSpPr/>
          <p:nvPr/>
        </p:nvGrpSpPr>
        <p:grpSpPr>
          <a:xfrm>
            <a:off x="1028700" y="9539656"/>
            <a:ext cx="1400283" cy="190500"/>
            <a:chOff x="0" y="0"/>
            <a:chExt cx="1867044" cy="254000"/>
          </a:xfrm>
        </p:grpSpPr>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92147" y="0"/>
              <a:ext cx="574897" cy="254000"/>
            </a:xfrm>
            <a:prstGeom prst="rect">
              <a:avLst/>
            </a:prstGeom>
          </p:spPr>
        </p:pic>
        <p:pic>
          <p:nvPicPr>
            <p:cNvPr id="10" name="Picture 10"/>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0" y="0"/>
              <a:ext cx="574897" cy="254000"/>
            </a:xfrm>
            <a:prstGeom prst="rect">
              <a:avLst/>
            </a:prstGeom>
          </p:spPr>
        </p:pic>
      </p:grpSp>
      <p:pic>
        <p:nvPicPr>
          <p:cNvPr id="11"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28700" y="7714994"/>
            <a:ext cx="854503" cy="794688"/>
          </a:xfrm>
          <a:prstGeom prst="rect">
            <a:avLst/>
          </a:prstGeom>
        </p:spPr>
      </p:pic>
      <p:pic>
        <p:nvPicPr>
          <p:cNvPr id="12" name="Picture 1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28700" y="1028700"/>
            <a:ext cx="453254" cy="453254"/>
          </a:xfrm>
          <a:prstGeom prst="rect">
            <a:avLst/>
          </a:prstGeom>
        </p:spPr>
      </p:pic>
      <p:sp>
        <p:nvSpPr>
          <p:cNvPr id="13" name="TextBox 13"/>
          <p:cNvSpPr txBox="1"/>
          <p:nvPr/>
        </p:nvSpPr>
        <p:spPr>
          <a:xfrm rot="5400000">
            <a:off x="14460029" y="6551316"/>
            <a:ext cx="5163779" cy="250190"/>
          </a:xfrm>
          <a:prstGeom prst="rect">
            <a:avLst/>
          </a:prstGeom>
        </p:spPr>
        <p:txBody>
          <a:bodyPr lIns="0" tIns="0" rIns="0" bIns="0" rtlCol="0" anchor="t">
            <a:spAutoFit/>
          </a:bodyPr>
          <a:lstStyle/>
          <a:p>
            <a:pPr algn="r">
              <a:lnSpc>
                <a:spcPts val="1959"/>
              </a:lnSpc>
            </a:pPr>
            <a:r>
              <a:rPr lang="en-US" sz="1400" spc="49">
                <a:solidFill>
                  <a:srgbClr val="FFFFFF"/>
                </a:solidFill>
                <a:latin typeface="Lato"/>
              </a:rPr>
              <a:t>FIND ME | PARAGON INTERNATIONAL UNIVERSITY</a:t>
            </a:r>
          </a:p>
        </p:txBody>
      </p:sp>
      <p:sp>
        <p:nvSpPr>
          <p:cNvPr id="14" name="TextBox 14"/>
          <p:cNvSpPr txBox="1"/>
          <p:nvPr/>
        </p:nvSpPr>
        <p:spPr>
          <a:xfrm>
            <a:off x="16460739" y="1078368"/>
            <a:ext cx="1124259" cy="795553"/>
          </a:xfrm>
          <a:prstGeom prst="rect">
            <a:avLst/>
          </a:prstGeom>
        </p:spPr>
        <p:txBody>
          <a:bodyPr lIns="0" tIns="0" rIns="0" bIns="0" rtlCol="0" anchor="t">
            <a:spAutoFit/>
          </a:bodyPr>
          <a:lstStyle/>
          <a:p>
            <a:pPr algn="ctr">
              <a:lnSpc>
                <a:spcPts val="6160"/>
              </a:lnSpc>
            </a:pPr>
            <a:r>
              <a:rPr lang="en-US" sz="5600">
                <a:solidFill>
                  <a:srgbClr val="FFFFFF"/>
                </a:solidFill>
                <a:latin typeface="Big Shoulders Display"/>
              </a:rPr>
              <a:t>021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6577248" cy="10287000"/>
            <a:chOff x="0" y="0"/>
            <a:chExt cx="8769664" cy="13716000"/>
          </a:xfrm>
        </p:grpSpPr>
        <p:pic>
          <p:nvPicPr>
            <p:cNvPr id="3" name="Picture 3"/>
            <p:cNvPicPr>
              <a:picLocks noChangeAspect="1"/>
            </p:cNvPicPr>
            <p:nvPr/>
          </p:nvPicPr>
          <p:blipFill>
            <a:blip r:embed="rId3"/>
            <a:srcRect l="20394" r="32501"/>
            <a:stretch>
              <a:fillRect/>
            </a:stretch>
          </p:blipFill>
          <p:spPr>
            <a:xfrm>
              <a:off x="0" y="0"/>
              <a:ext cx="8769664" cy="13716000"/>
            </a:xfrm>
            <a:prstGeom prst="rect">
              <a:avLst/>
            </a:prstGeom>
          </p:spPr>
        </p:pic>
      </p:grpSp>
      <p:grpSp>
        <p:nvGrpSpPr>
          <p:cNvPr id="4" name="Group 4"/>
          <p:cNvGrpSpPr/>
          <p:nvPr/>
        </p:nvGrpSpPr>
        <p:grpSpPr>
          <a:xfrm>
            <a:off x="1028700" y="9539656"/>
            <a:ext cx="1400283" cy="190500"/>
            <a:chOff x="0" y="0"/>
            <a:chExt cx="1867044" cy="254000"/>
          </a:xfrm>
        </p:grpSpPr>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92147" y="0"/>
              <a:ext cx="574897" cy="254000"/>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0" y="0"/>
              <a:ext cx="574897" cy="254000"/>
            </a:xfrm>
            <a:prstGeom prst="rect">
              <a:avLst/>
            </a:prstGeom>
          </p:spPr>
        </p:pic>
      </p:grpSp>
      <p:sp>
        <p:nvSpPr>
          <p:cNvPr id="7" name="AutoShape 7"/>
          <p:cNvSpPr/>
          <p:nvPr/>
        </p:nvSpPr>
        <p:spPr>
          <a:xfrm>
            <a:off x="-2566752" y="9077325"/>
            <a:ext cx="18288000" cy="9525"/>
          </a:xfrm>
          <a:prstGeom prst="rect">
            <a:avLst/>
          </a:prstGeom>
          <a:solidFill>
            <a:srgbClr val="FFFFFF"/>
          </a:solidFill>
        </p:spPr>
      </p:sp>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8700" y="1028700"/>
            <a:ext cx="453254" cy="453254"/>
          </a:xfrm>
          <a:prstGeom prst="rect">
            <a:avLst/>
          </a:prstGeom>
        </p:spPr>
      </p:pic>
      <p:grpSp>
        <p:nvGrpSpPr>
          <p:cNvPr id="9" name="Group 9"/>
          <p:cNvGrpSpPr/>
          <p:nvPr/>
        </p:nvGrpSpPr>
        <p:grpSpPr>
          <a:xfrm>
            <a:off x="1028700" y="3928445"/>
            <a:ext cx="7080233" cy="2258200"/>
            <a:chOff x="0" y="0"/>
            <a:chExt cx="9440310" cy="3010933"/>
          </a:xfrm>
        </p:grpSpPr>
        <p:sp>
          <p:nvSpPr>
            <p:cNvPr id="10" name="TextBox 10"/>
            <p:cNvSpPr txBox="1"/>
            <p:nvPr/>
          </p:nvSpPr>
          <p:spPr>
            <a:xfrm>
              <a:off x="0" y="0"/>
              <a:ext cx="9440310" cy="2108200"/>
            </a:xfrm>
            <a:prstGeom prst="rect">
              <a:avLst/>
            </a:prstGeom>
          </p:spPr>
          <p:txBody>
            <a:bodyPr lIns="0" tIns="0" rIns="0" bIns="0" rtlCol="0" anchor="t">
              <a:spAutoFit/>
            </a:bodyPr>
            <a:lstStyle/>
            <a:p>
              <a:pPr>
                <a:lnSpc>
                  <a:spcPts val="12480"/>
                </a:lnSpc>
              </a:pPr>
              <a:r>
                <a:rPr lang="en-US" sz="10400">
                  <a:solidFill>
                    <a:srgbClr val="FFFFFF"/>
                  </a:solidFill>
                  <a:latin typeface="Big Shoulders Display Bold"/>
                </a:rPr>
                <a:t>INTRODUCTION</a:t>
              </a:r>
            </a:p>
          </p:txBody>
        </p:sp>
        <p:sp>
          <p:nvSpPr>
            <p:cNvPr id="11" name="TextBox 11"/>
            <p:cNvSpPr txBox="1"/>
            <p:nvPr/>
          </p:nvSpPr>
          <p:spPr>
            <a:xfrm>
              <a:off x="0" y="2353708"/>
              <a:ext cx="7844216" cy="657225"/>
            </a:xfrm>
            <a:prstGeom prst="rect">
              <a:avLst/>
            </a:prstGeom>
          </p:spPr>
          <p:txBody>
            <a:bodyPr lIns="0" tIns="0" rIns="0" bIns="0" rtlCol="0" anchor="t">
              <a:spAutoFit/>
            </a:bodyPr>
            <a:lstStyle/>
            <a:p>
              <a:pPr marL="0" lvl="0" indent="0" algn="l">
                <a:lnSpc>
                  <a:spcPts val="3840"/>
                </a:lnSpc>
                <a:spcBef>
                  <a:spcPct val="0"/>
                </a:spcBef>
              </a:pPr>
              <a:r>
                <a:rPr lang="en-US" sz="3200" spc="64">
                  <a:solidFill>
                    <a:srgbClr val="C6C3FF"/>
                  </a:solidFill>
                  <a:latin typeface="Lato"/>
                </a:rPr>
                <a:t>What is Find Me?</a:t>
              </a:r>
            </a:p>
          </p:txBody>
        </p:sp>
      </p:grpSp>
      <p:sp>
        <p:nvSpPr>
          <p:cNvPr id="12" name="TextBox 12"/>
          <p:cNvSpPr txBox="1"/>
          <p:nvPr/>
        </p:nvSpPr>
        <p:spPr>
          <a:xfrm>
            <a:off x="16460739" y="1078368"/>
            <a:ext cx="1124259" cy="795553"/>
          </a:xfrm>
          <a:prstGeom prst="rect">
            <a:avLst/>
          </a:prstGeom>
        </p:spPr>
        <p:txBody>
          <a:bodyPr lIns="0" tIns="0" rIns="0" bIns="0" rtlCol="0" anchor="t">
            <a:spAutoFit/>
          </a:bodyPr>
          <a:lstStyle/>
          <a:p>
            <a:pPr algn="ctr">
              <a:lnSpc>
                <a:spcPts val="6160"/>
              </a:lnSpc>
            </a:pPr>
            <a:r>
              <a:rPr lang="en-US" sz="5600">
                <a:solidFill>
                  <a:srgbClr val="FFFFFF"/>
                </a:solidFill>
                <a:latin typeface="Big Shoulders Display"/>
              </a:rPr>
              <a:t>003</a:t>
            </a:r>
          </a:p>
        </p:txBody>
      </p:sp>
      <p:sp>
        <p:nvSpPr>
          <p:cNvPr id="13" name="TextBox 13"/>
          <p:cNvSpPr txBox="1"/>
          <p:nvPr/>
        </p:nvSpPr>
        <p:spPr>
          <a:xfrm rot="5400000">
            <a:off x="14457912" y="6551316"/>
            <a:ext cx="5163779" cy="250190"/>
          </a:xfrm>
          <a:prstGeom prst="rect">
            <a:avLst/>
          </a:prstGeom>
        </p:spPr>
        <p:txBody>
          <a:bodyPr lIns="0" tIns="0" rIns="0" bIns="0" rtlCol="0" anchor="t">
            <a:spAutoFit/>
          </a:bodyPr>
          <a:lstStyle/>
          <a:p>
            <a:pPr algn="r">
              <a:lnSpc>
                <a:spcPts val="1959"/>
              </a:lnSpc>
            </a:pPr>
            <a:r>
              <a:rPr lang="en-US" sz="1400" spc="49">
                <a:solidFill>
                  <a:srgbClr val="FFFFFF"/>
                </a:solidFill>
                <a:latin typeface="Lato"/>
              </a:rPr>
              <a:t>FIND ME | PARAGON INTERNATIONAL UNIVERSITY</a:t>
            </a:r>
          </a:p>
        </p:txBody>
      </p:sp>
      <p:sp>
        <p:nvSpPr>
          <p:cNvPr id="14" name="TextBox 14"/>
          <p:cNvSpPr txBox="1"/>
          <p:nvPr/>
        </p:nvSpPr>
        <p:spPr>
          <a:xfrm>
            <a:off x="1028700" y="6952419"/>
            <a:ext cx="8507409" cy="1102360"/>
          </a:xfrm>
          <a:prstGeom prst="rect">
            <a:avLst/>
          </a:prstGeom>
        </p:spPr>
        <p:txBody>
          <a:bodyPr lIns="0" tIns="0" rIns="0" bIns="0" rtlCol="0" anchor="t">
            <a:spAutoFit/>
          </a:bodyPr>
          <a:lstStyle/>
          <a:p>
            <a:pPr>
              <a:lnSpc>
                <a:spcPts val="2240"/>
              </a:lnSpc>
            </a:pPr>
            <a:r>
              <a:rPr lang="en-US" sz="1600">
                <a:solidFill>
                  <a:srgbClr val="FFFFFF"/>
                </a:solidFill>
                <a:latin typeface="Lato"/>
              </a:rPr>
              <a:t>WE HAVE</a:t>
            </a:r>
            <a:r>
              <a:rPr lang="en-US" sz="1600">
                <a:solidFill>
                  <a:srgbClr val="FFFFFF"/>
                </a:solidFill>
                <a:latin typeface="Lato Bold"/>
              </a:rPr>
              <a:t> 3 </a:t>
            </a:r>
            <a:r>
              <a:rPr lang="en-US" sz="1600">
                <a:solidFill>
                  <a:srgbClr val="FFFFFF"/>
                </a:solidFill>
                <a:latin typeface="Lato"/>
              </a:rPr>
              <a:t>MEMBERS:</a:t>
            </a:r>
          </a:p>
          <a:p>
            <a:pPr marL="345441" lvl="1" indent="-172720">
              <a:lnSpc>
                <a:spcPts val="2240"/>
              </a:lnSpc>
              <a:buFont typeface="Arial"/>
              <a:buChar char="•"/>
            </a:pPr>
            <a:r>
              <a:rPr lang="en-US" sz="1600">
                <a:solidFill>
                  <a:srgbClr val="FFFFFF"/>
                </a:solidFill>
                <a:latin typeface="Lato"/>
              </a:rPr>
              <a:t>Monespiseth Ly</a:t>
            </a:r>
          </a:p>
          <a:p>
            <a:pPr marL="345441" lvl="1" indent="-172720">
              <a:lnSpc>
                <a:spcPts val="2240"/>
              </a:lnSpc>
              <a:buFont typeface="Arial"/>
              <a:buChar char="•"/>
            </a:pPr>
            <a:r>
              <a:rPr lang="en-US" sz="1600">
                <a:solidFill>
                  <a:srgbClr val="FFFFFF"/>
                </a:solidFill>
                <a:latin typeface="Lato"/>
              </a:rPr>
              <a:t>Bunnarith Heang</a:t>
            </a:r>
          </a:p>
          <a:p>
            <a:pPr marL="345440" lvl="1" indent="-172720">
              <a:lnSpc>
                <a:spcPts val="2240"/>
              </a:lnSpc>
              <a:buFont typeface="Arial"/>
              <a:buChar char="•"/>
            </a:pPr>
            <a:r>
              <a:rPr lang="en-US" sz="1600">
                <a:solidFill>
                  <a:srgbClr val="FFFFFF"/>
                </a:solidFill>
                <a:latin typeface="Lato"/>
              </a:rPr>
              <a:t>Seakmeng Chheang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6577248" cy="10287000"/>
            <a:chOff x="0" y="0"/>
            <a:chExt cx="8769664" cy="13716000"/>
          </a:xfrm>
        </p:grpSpPr>
        <p:pic>
          <p:nvPicPr>
            <p:cNvPr id="3" name="Picture 3"/>
            <p:cNvPicPr>
              <a:picLocks noChangeAspect="1"/>
            </p:cNvPicPr>
            <p:nvPr/>
          </p:nvPicPr>
          <p:blipFill>
            <a:blip r:embed="rId3"/>
            <a:srcRect l="33483" r="30552"/>
            <a:stretch>
              <a:fillRect/>
            </a:stretch>
          </p:blipFill>
          <p:spPr>
            <a:xfrm>
              <a:off x="0" y="0"/>
              <a:ext cx="8769664" cy="13716000"/>
            </a:xfrm>
            <a:prstGeom prst="rect">
              <a:avLst/>
            </a:prstGeom>
          </p:spPr>
        </p:pic>
      </p:grpSp>
      <p:grpSp>
        <p:nvGrpSpPr>
          <p:cNvPr id="4" name="Group 4"/>
          <p:cNvGrpSpPr/>
          <p:nvPr/>
        </p:nvGrpSpPr>
        <p:grpSpPr>
          <a:xfrm>
            <a:off x="1028700" y="9539656"/>
            <a:ext cx="1400283" cy="190500"/>
            <a:chOff x="0" y="0"/>
            <a:chExt cx="1867044" cy="254000"/>
          </a:xfrm>
        </p:grpSpPr>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92147" y="0"/>
              <a:ext cx="574897" cy="254000"/>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0" y="0"/>
              <a:ext cx="574897" cy="254000"/>
            </a:xfrm>
            <a:prstGeom prst="rect">
              <a:avLst/>
            </a:prstGeom>
          </p:spPr>
        </p:pic>
      </p:grpSp>
      <p:sp>
        <p:nvSpPr>
          <p:cNvPr id="7" name="AutoShape 7"/>
          <p:cNvSpPr/>
          <p:nvPr/>
        </p:nvSpPr>
        <p:spPr>
          <a:xfrm>
            <a:off x="-2566752" y="9077325"/>
            <a:ext cx="18288000" cy="9525"/>
          </a:xfrm>
          <a:prstGeom prst="rect">
            <a:avLst/>
          </a:prstGeom>
          <a:solidFill>
            <a:srgbClr val="FFFFFF"/>
          </a:solidFill>
        </p:spPr>
      </p:sp>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8700" y="1028700"/>
            <a:ext cx="453254" cy="453254"/>
          </a:xfrm>
          <a:prstGeom prst="rect">
            <a:avLst/>
          </a:prstGeom>
        </p:spPr>
      </p:pic>
      <p:grpSp>
        <p:nvGrpSpPr>
          <p:cNvPr id="9" name="Group 9"/>
          <p:cNvGrpSpPr/>
          <p:nvPr/>
        </p:nvGrpSpPr>
        <p:grpSpPr>
          <a:xfrm>
            <a:off x="1028700" y="3928445"/>
            <a:ext cx="7080233" cy="2258200"/>
            <a:chOff x="0" y="0"/>
            <a:chExt cx="9440310" cy="3010933"/>
          </a:xfrm>
        </p:grpSpPr>
        <p:sp>
          <p:nvSpPr>
            <p:cNvPr id="10" name="TextBox 10"/>
            <p:cNvSpPr txBox="1"/>
            <p:nvPr/>
          </p:nvSpPr>
          <p:spPr>
            <a:xfrm>
              <a:off x="0" y="0"/>
              <a:ext cx="9440310" cy="2108200"/>
            </a:xfrm>
            <a:prstGeom prst="rect">
              <a:avLst/>
            </a:prstGeom>
          </p:spPr>
          <p:txBody>
            <a:bodyPr lIns="0" tIns="0" rIns="0" bIns="0" rtlCol="0" anchor="t">
              <a:spAutoFit/>
            </a:bodyPr>
            <a:lstStyle/>
            <a:p>
              <a:pPr>
                <a:lnSpc>
                  <a:spcPts val="12480"/>
                </a:lnSpc>
              </a:pPr>
              <a:r>
                <a:rPr lang="en-US" sz="10400">
                  <a:solidFill>
                    <a:srgbClr val="FFFFFF"/>
                  </a:solidFill>
                  <a:latin typeface="Big Shoulders Display Bold"/>
                </a:rPr>
                <a:t>INTRODUCTION</a:t>
              </a:r>
            </a:p>
          </p:txBody>
        </p:sp>
        <p:sp>
          <p:nvSpPr>
            <p:cNvPr id="11" name="TextBox 11"/>
            <p:cNvSpPr txBox="1"/>
            <p:nvPr/>
          </p:nvSpPr>
          <p:spPr>
            <a:xfrm>
              <a:off x="0" y="2353708"/>
              <a:ext cx="7844216" cy="657225"/>
            </a:xfrm>
            <a:prstGeom prst="rect">
              <a:avLst/>
            </a:prstGeom>
          </p:spPr>
          <p:txBody>
            <a:bodyPr lIns="0" tIns="0" rIns="0" bIns="0" rtlCol="0" anchor="t">
              <a:spAutoFit/>
            </a:bodyPr>
            <a:lstStyle/>
            <a:p>
              <a:pPr marL="0" lvl="0" indent="0" algn="l">
                <a:lnSpc>
                  <a:spcPts val="3840"/>
                </a:lnSpc>
                <a:spcBef>
                  <a:spcPct val="0"/>
                </a:spcBef>
              </a:pPr>
              <a:r>
                <a:rPr lang="en-US" sz="3200" spc="64">
                  <a:solidFill>
                    <a:srgbClr val="C6C3FF"/>
                  </a:solidFill>
                  <a:latin typeface="Lato"/>
                </a:rPr>
                <a:t>Motivation</a:t>
              </a:r>
            </a:p>
          </p:txBody>
        </p:sp>
      </p:grpSp>
      <p:sp>
        <p:nvSpPr>
          <p:cNvPr id="12" name="TextBox 12"/>
          <p:cNvSpPr txBox="1"/>
          <p:nvPr/>
        </p:nvSpPr>
        <p:spPr>
          <a:xfrm>
            <a:off x="16460739" y="1078368"/>
            <a:ext cx="1124259" cy="795553"/>
          </a:xfrm>
          <a:prstGeom prst="rect">
            <a:avLst/>
          </a:prstGeom>
        </p:spPr>
        <p:txBody>
          <a:bodyPr lIns="0" tIns="0" rIns="0" bIns="0" rtlCol="0" anchor="t">
            <a:spAutoFit/>
          </a:bodyPr>
          <a:lstStyle/>
          <a:p>
            <a:pPr algn="ctr">
              <a:lnSpc>
                <a:spcPts val="6160"/>
              </a:lnSpc>
            </a:pPr>
            <a:r>
              <a:rPr lang="en-US" sz="5600">
                <a:solidFill>
                  <a:srgbClr val="FFFFFF"/>
                </a:solidFill>
                <a:latin typeface="Big Shoulders Display"/>
              </a:rPr>
              <a:t>004</a:t>
            </a:r>
          </a:p>
        </p:txBody>
      </p:sp>
      <p:sp>
        <p:nvSpPr>
          <p:cNvPr id="13" name="TextBox 13"/>
          <p:cNvSpPr txBox="1"/>
          <p:nvPr/>
        </p:nvSpPr>
        <p:spPr>
          <a:xfrm rot="5400000">
            <a:off x="14457912" y="6551316"/>
            <a:ext cx="5163779" cy="250190"/>
          </a:xfrm>
          <a:prstGeom prst="rect">
            <a:avLst/>
          </a:prstGeom>
        </p:spPr>
        <p:txBody>
          <a:bodyPr lIns="0" tIns="0" rIns="0" bIns="0" rtlCol="0" anchor="t">
            <a:spAutoFit/>
          </a:bodyPr>
          <a:lstStyle/>
          <a:p>
            <a:pPr algn="r">
              <a:lnSpc>
                <a:spcPts val="1959"/>
              </a:lnSpc>
            </a:pPr>
            <a:r>
              <a:rPr lang="en-US" sz="1400" spc="49">
                <a:solidFill>
                  <a:srgbClr val="FFFFFF"/>
                </a:solidFill>
                <a:latin typeface="Lato"/>
              </a:rPr>
              <a:t>FIND ME | PARAGON INTERNATIONAL UNIVERSITY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6577248" cy="10287000"/>
            <a:chOff x="0" y="0"/>
            <a:chExt cx="8769664" cy="13716000"/>
          </a:xfrm>
        </p:grpSpPr>
        <p:pic>
          <p:nvPicPr>
            <p:cNvPr id="3" name="Picture 3"/>
            <p:cNvPicPr>
              <a:picLocks noChangeAspect="1"/>
            </p:cNvPicPr>
            <p:nvPr/>
          </p:nvPicPr>
          <p:blipFill>
            <a:blip r:embed="rId3"/>
            <a:srcRect l="18031" r="18031"/>
            <a:stretch>
              <a:fillRect/>
            </a:stretch>
          </p:blipFill>
          <p:spPr>
            <a:xfrm>
              <a:off x="0" y="0"/>
              <a:ext cx="8769664" cy="13716000"/>
            </a:xfrm>
            <a:prstGeom prst="rect">
              <a:avLst/>
            </a:prstGeom>
          </p:spPr>
        </p:pic>
      </p:grpSp>
      <p:grpSp>
        <p:nvGrpSpPr>
          <p:cNvPr id="4" name="Group 4"/>
          <p:cNvGrpSpPr/>
          <p:nvPr/>
        </p:nvGrpSpPr>
        <p:grpSpPr>
          <a:xfrm>
            <a:off x="1028700" y="9539656"/>
            <a:ext cx="1400283" cy="190500"/>
            <a:chOff x="0" y="0"/>
            <a:chExt cx="1867044" cy="254000"/>
          </a:xfrm>
        </p:grpSpPr>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92147" y="0"/>
              <a:ext cx="574897" cy="254000"/>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0" y="0"/>
              <a:ext cx="574897" cy="254000"/>
            </a:xfrm>
            <a:prstGeom prst="rect">
              <a:avLst/>
            </a:prstGeom>
          </p:spPr>
        </p:pic>
      </p:grpSp>
      <p:sp>
        <p:nvSpPr>
          <p:cNvPr id="7" name="AutoShape 7"/>
          <p:cNvSpPr/>
          <p:nvPr/>
        </p:nvSpPr>
        <p:spPr>
          <a:xfrm>
            <a:off x="-2566752" y="9077325"/>
            <a:ext cx="18288000" cy="9525"/>
          </a:xfrm>
          <a:prstGeom prst="rect">
            <a:avLst/>
          </a:prstGeom>
          <a:solidFill>
            <a:srgbClr val="FFFFFF"/>
          </a:solidFill>
        </p:spPr>
      </p:sp>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8700" y="1028700"/>
            <a:ext cx="453254" cy="453254"/>
          </a:xfrm>
          <a:prstGeom prst="rect">
            <a:avLst/>
          </a:prstGeom>
        </p:spPr>
      </p:pic>
      <p:grpSp>
        <p:nvGrpSpPr>
          <p:cNvPr id="9" name="Group 9"/>
          <p:cNvGrpSpPr/>
          <p:nvPr/>
        </p:nvGrpSpPr>
        <p:grpSpPr>
          <a:xfrm>
            <a:off x="1028700" y="3928445"/>
            <a:ext cx="7080233" cy="2258200"/>
            <a:chOff x="0" y="0"/>
            <a:chExt cx="9440310" cy="3010933"/>
          </a:xfrm>
        </p:grpSpPr>
        <p:sp>
          <p:nvSpPr>
            <p:cNvPr id="10" name="TextBox 10"/>
            <p:cNvSpPr txBox="1"/>
            <p:nvPr/>
          </p:nvSpPr>
          <p:spPr>
            <a:xfrm>
              <a:off x="0" y="0"/>
              <a:ext cx="9440310" cy="2108200"/>
            </a:xfrm>
            <a:prstGeom prst="rect">
              <a:avLst/>
            </a:prstGeom>
          </p:spPr>
          <p:txBody>
            <a:bodyPr lIns="0" tIns="0" rIns="0" bIns="0" rtlCol="0" anchor="t">
              <a:spAutoFit/>
            </a:bodyPr>
            <a:lstStyle/>
            <a:p>
              <a:pPr>
                <a:lnSpc>
                  <a:spcPts val="12480"/>
                </a:lnSpc>
              </a:pPr>
              <a:r>
                <a:rPr lang="en-US" sz="10400">
                  <a:solidFill>
                    <a:srgbClr val="FFFFFF"/>
                  </a:solidFill>
                  <a:latin typeface="Big Shoulders Display Bold"/>
                </a:rPr>
                <a:t>INTRODUCTION</a:t>
              </a:r>
            </a:p>
          </p:txBody>
        </p:sp>
        <p:sp>
          <p:nvSpPr>
            <p:cNvPr id="11" name="TextBox 11"/>
            <p:cNvSpPr txBox="1"/>
            <p:nvPr/>
          </p:nvSpPr>
          <p:spPr>
            <a:xfrm>
              <a:off x="0" y="2353708"/>
              <a:ext cx="7844216" cy="657225"/>
            </a:xfrm>
            <a:prstGeom prst="rect">
              <a:avLst/>
            </a:prstGeom>
          </p:spPr>
          <p:txBody>
            <a:bodyPr lIns="0" tIns="0" rIns="0" bIns="0" rtlCol="0" anchor="t">
              <a:spAutoFit/>
            </a:bodyPr>
            <a:lstStyle/>
            <a:p>
              <a:pPr marL="0" lvl="0" indent="0" algn="l">
                <a:lnSpc>
                  <a:spcPts val="3840"/>
                </a:lnSpc>
                <a:spcBef>
                  <a:spcPct val="0"/>
                </a:spcBef>
              </a:pPr>
              <a:r>
                <a:rPr lang="en-US" sz="3200" spc="64">
                  <a:solidFill>
                    <a:srgbClr val="C6C3FF"/>
                  </a:solidFill>
                  <a:latin typeface="Lato"/>
                </a:rPr>
                <a:t>Objectives</a:t>
              </a:r>
            </a:p>
          </p:txBody>
        </p:sp>
      </p:grpSp>
      <p:sp>
        <p:nvSpPr>
          <p:cNvPr id="12" name="TextBox 12"/>
          <p:cNvSpPr txBox="1"/>
          <p:nvPr/>
        </p:nvSpPr>
        <p:spPr>
          <a:xfrm>
            <a:off x="16460739" y="1078368"/>
            <a:ext cx="1124259" cy="795553"/>
          </a:xfrm>
          <a:prstGeom prst="rect">
            <a:avLst/>
          </a:prstGeom>
        </p:spPr>
        <p:txBody>
          <a:bodyPr lIns="0" tIns="0" rIns="0" bIns="0" rtlCol="0" anchor="t">
            <a:spAutoFit/>
          </a:bodyPr>
          <a:lstStyle/>
          <a:p>
            <a:pPr algn="ctr">
              <a:lnSpc>
                <a:spcPts val="6160"/>
              </a:lnSpc>
            </a:pPr>
            <a:r>
              <a:rPr lang="en-US" sz="5600">
                <a:solidFill>
                  <a:srgbClr val="FFFFFF"/>
                </a:solidFill>
                <a:latin typeface="Big Shoulders Display"/>
              </a:rPr>
              <a:t>005</a:t>
            </a:r>
          </a:p>
        </p:txBody>
      </p:sp>
      <p:sp>
        <p:nvSpPr>
          <p:cNvPr id="13" name="TextBox 13"/>
          <p:cNvSpPr txBox="1"/>
          <p:nvPr/>
        </p:nvSpPr>
        <p:spPr>
          <a:xfrm rot="5400000">
            <a:off x="14457912" y="6551316"/>
            <a:ext cx="5163779" cy="250190"/>
          </a:xfrm>
          <a:prstGeom prst="rect">
            <a:avLst/>
          </a:prstGeom>
        </p:spPr>
        <p:txBody>
          <a:bodyPr lIns="0" tIns="0" rIns="0" bIns="0" rtlCol="0" anchor="t">
            <a:spAutoFit/>
          </a:bodyPr>
          <a:lstStyle/>
          <a:p>
            <a:pPr algn="r">
              <a:lnSpc>
                <a:spcPts val="1959"/>
              </a:lnSpc>
            </a:pPr>
            <a:r>
              <a:rPr lang="en-US" sz="1400" spc="49">
                <a:solidFill>
                  <a:srgbClr val="FFFFFF"/>
                </a:solidFill>
                <a:latin typeface="Lato"/>
              </a:rPr>
              <a:t>FIND ME | PARAGON INTERNATIONAL UNIVERSITY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grpSp>
        <p:nvGrpSpPr>
          <p:cNvPr id="2" name="Group 2"/>
          <p:cNvGrpSpPr/>
          <p:nvPr/>
        </p:nvGrpSpPr>
        <p:grpSpPr>
          <a:xfrm>
            <a:off x="15241646" y="1028700"/>
            <a:ext cx="7388109" cy="7388109"/>
            <a:chOff x="0" y="0"/>
            <a:chExt cx="9850812" cy="9850812"/>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0" y="0"/>
              <a:ext cx="9850812" cy="985081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1142" y="41142"/>
              <a:ext cx="9768527" cy="9768527"/>
            </a:xfrm>
            <a:prstGeom prst="rect">
              <a:avLst/>
            </a:prstGeom>
          </p:spPr>
        </p:pic>
      </p:grpSp>
      <p:grpSp>
        <p:nvGrpSpPr>
          <p:cNvPr id="5" name="Group 5"/>
          <p:cNvGrpSpPr/>
          <p:nvPr/>
        </p:nvGrpSpPr>
        <p:grpSpPr>
          <a:xfrm>
            <a:off x="1028700" y="9539656"/>
            <a:ext cx="1400283" cy="190500"/>
            <a:chOff x="0" y="0"/>
            <a:chExt cx="1867044" cy="254000"/>
          </a:xfrm>
        </p:grpSpPr>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92147" y="0"/>
              <a:ext cx="574897" cy="254000"/>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0" y="0"/>
              <a:ext cx="574897" cy="254000"/>
            </a:xfrm>
            <a:prstGeom prst="rect">
              <a:avLst/>
            </a:prstGeom>
          </p:spPr>
        </p:pic>
      </p:grpSp>
      <p:sp>
        <p:nvSpPr>
          <p:cNvPr id="8" name="AutoShape 8"/>
          <p:cNvSpPr/>
          <p:nvPr/>
        </p:nvSpPr>
        <p:spPr>
          <a:xfrm>
            <a:off x="0" y="9077325"/>
            <a:ext cx="18288000" cy="9525"/>
          </a:xfrm>
          <a:prstGeom prst="rect">
            <a:avLst/>
          </a:prstGeom>
          <a:solidFill>
            <a:srgbClr val="FFFFFF"/>
          </a:solidFill>
        </p:spPr>
      </p:sp>
      <p:grpSp>
        <p:nvGrpSpPr>
          <p:cNvPr id="9" name="Group 9"/>
          <p:cNvGrpSpPr/>
          <p:nvPr/>
        </p:nvGrpSpPr>
        <p:grpSpPr>
          <a:xfrm>
            <a:off x="4199659" y="3927465"/>
            <a:ext cx="9888682" cy="2432071"/>
            <a:chOff x="0" y="0"/>
            <a:chExt cx="13184909" cy="3242761"/>
          </a:xfrm>
        </p:grpSpPr>
        <p:sp>
          <p:nvSpPr>
            <p:cNvPr id="10" name="TextBox 10"/>
            <p:cNvSpPr txBox="1"/>
            <p:nvPr/>
          </p:nvSpPr>
          <p:spPr>
            <a:xfrm>
              <a:off x="0" y="0"/>
              <a:ext cx="13184909" cy="2108200"/>
            </a:xfrm>
            <a:prstGeom prst="rect">
              <a:avLst/>
            </a:prstGeom>
          </p:spPr>
          <p:txBody>
            <a:bodyPr lIns="0" tIns="0" rIns="0" bIns="0" rtlCol="0" anchor="t">
              <a:spAutoFit/>
            </a:bodyPr>
            <a:lstStyle/>
            <a:p>
              <a:pPr>
                <a:lnSpc>
                  <a:spcPts val="12480"/>
                </a:lnSpc>
              </a:pPr>
              <a:r>
                <a:rPr lang="en-US" sz="10400">
                  <a:solidFill>
                    <a:srgbClr val="FFFFFF"/>
                  </a:solidFill>
                  <a:latin typeface="Big Shoulders Display Bold"/>
                </a:rPr>
                <a:t>MODELING</a:t>
              </a:r>
            </a:p>
          </p:txBody>
        </p:sp>
        <p:sp>
          <p:nvSpPr>
            <p:cNvPr id="11" name="TextBox 11"/>
            <p:cNvSpPr txBox="1"/>
            <p:nvPr/>
          </p:nvSpPr>
          <p:spPr>
            <a:xfrm>
              <a:off x="0" y="2805881"/>
              <a:ext cx="9171131" cy="436880"/>
            </a:xfrm>
            <a:prstGeom prst="rect">
              <a:avLst/>
            </a:prstGeom>
          </p:spPr>
          <p:txBody>
            <a:bodyPr lIns="0" tIns="0" rIns="0" bIns="0" rtlCol="0" anchor="t">
              <a:spAutoFit/>
            </a:bodyPr>
            <a:lstStyle/>
            <a:p>
              <a:pPr marL="0" lvl="1" indent="0" algn="l">
                <a:lnSpc>
                  <a:spcPts val="2880"/>
                </a:lnSpc>
                <a:spcBef>
                  <a:spcPct val="0"/>
                </a:spcBef>
              </a:pPr>
              <a:endParaRPr/>
            </a:p>
          </p:txBody>
        </p:sp>
      </p:grpSp>
      <p:sp>
        <p:nvSpPr>
          <p:cNvPr id="12" name="TextBox 12"/>
          <p:cNvSpPr txBox="1"/>
          <p:nvPr/>
        </p:nvSpPr>
        <p:spPr>
          <a:xfrm rot="-5400000">
            <a:off x="-1345612" y="5370858"/>
            <a:ext cx="5163779" cy="250190"/>
          </a:xfrm>
          <a:prstGeom prst="rect">
            <a:avLst/>
          </a:prstGeom>
        </p:spPr>
        <p:txBody>
          <a:bodyPr lIns="0" tIns="0" rIns="0" bIns="0" rtlCol="0" anchor="t">
            <a:spAutoFit/>
          </a:bodyPr>
          <a:lstStyle/>
          <a:p>
            <a:pPr>
              <a:lnSpc>
                <a:spcPts val="1959"/>
              </a:lnSpc>
            </a:pPr>
            <a:r>
              <a:rPr lang="en-US" sz="1400" spc="49">
                <a:solidFill>
                  <a:srgbClr val="FFFFFF"/>
                </a:solidFill>
                <a:latin typeface="Lato"/>
              </a:rPr>
              <a:t>FIND ME | PARAGON INTERNATIONAL UNIVERSITY</a:t>
            </a:r>
          </a:p>
        </p:txBody>
      </p:sp>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28700" y="1028700"/>
            <a:ext cx="453254" cy="45325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AutoShape 2"/>
          <p:cNvSpPr/>
          <p:nvPr/>
        </p:nvSpPr>
        <p:spPr>
          <a:xfrm>
            <a:off x="15721248" y="-162617"/>
            <a:ext cx="9525" cy="10503822"/>
          </a:xfrm>
          <a:prstGeom prst="rect">
            <a:avLst/>
          </a:prstGeom>
          <a:solidFill>
            <a:srgbClr val="FFFFFF"/>
          </a:solidFill>
        </p:spPr>
      </p:sp>
      <p:sp>
        <p:nvSpPr>
          <p:cNvPr id="3" name="AutoShape 3"/>
          <p:cNvSpPr/>
          <p:nvPr/>
        </p:nvSpPr>
        <p:spPr>
          <a:xfrm>
            <a:off x="-2566752" y="4666021"/>
            <a:ext cx="18288000" cy="9525"/>
          </a:xfrm>
          <a:prstGeom prst="rect">
            <a:avLst/>
          </a:prstGeom>
          <a:solidFill>
            <a:srgbClr val="FFFFFF"/>
          </a:solidFill>
        </p:spPr>
      </p:sp>
      <p:sp>
        <p:nvSpPr>
          <p:cNvPr id="4" name="AutoShape 4"/>
          <p:cNvSpPr/>
          <p:nvPr/>
        </p:nvSpPr>
        <p:spPr>
          <a:xfrm>
            <a:off x="5091348" y="4675546"/>
            <a:ext cx="9525" cy="10503822"/>
          </a:xfrm>
          <a:prstGeom prst="rect">
            <a:avLst/>
          </a:prstGeom>
          <a:solidFill>
            <a:srgbClr val="FFFFFF"/>
          </a:solidFill>
        </p:spPr>
      </p:sp>
      <p:sp>
        <p:nvSpPr>
          <p:cNvPr id="5" name="AutoShape 5"/>
          <p:cNvSpPr/>
          <p:nvPr/>
        </p:nvSpPr>
        <p:spPr>
          <a:xfrm>
            <a:off x="10406298" y="4675546"/>
            <a:ext cx="9525" cy="10503822"/>
          </a:xfrm>
          <a:prstGeom prst="rect">
            <a:avLst/>
          </a:prstGeom>
          <a:solidFill>
            <a:srgbClr val="FFFFFF"/>
          </a:solidFill>
        </p:spPr>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453254" cy="453254"/>
          </a:xfrm>
          <a:prstGeom prst="rect">
            <a:avLst/>
          </a:prstGeom>
        </p:spPr>
      </p:pic>
      <p:sp>
        <p:nvSpPr>
          <p:cNvPr id="7" name="TextBox 7"/>
          <p:cNvSpPr txBox="1"/>
          <p:nvPr/>
        </p:nvSpPr>
        <p:spPr>
          <a:xfrm>
            <a:off x="2612195" y="1658038"/>
            <a:ext cx="11478815" cy="1581150"/>
          </a:xfrm>
          <a:prstGeom prst="rect">
            <a:avLst/>
          </a:prstGeom>
        </p:spPr>
        <p:txBody>
          <a:bodyPr lIns="0" tIns="0" rIns="0" bIns="0" rtlCol="0" anchor="t">
            <a:spAutoFit/>
          </a:bodyPr>
          <a:lstStyle/>
          <a:p>
            <a:pPr>
              <a:lnSpc>
                <a:spcPts val="12480"/>
              </a:lnSpc>
            </a:pPr>
            <a:r>
              <a:rPr lang="en-US" sz="10400">
                <a:solidFill>
                  <a:srgbClr val="FFFFFF"/>
                </a:solidFill>
                <a:latin typeface="Big Shoulders Display Bold"/>
              </a:rPr>
              <a:t>TOOLS</a:t>
            </a:r>
          </a:p>
        </p:txBody>
      </p:sp>
      <p:grpSp>
        <p:nvGrpSpPr>
          <p:cNvPr id="8" name="Group 8"/>
          <p:cNvGrpSpPr/>
          <p:nvPr/>
        </p:nvGrpSpPr>
        <p:grpSpPr>
          <a:xfrm>
            <a:off x="1028700" y="5645807"/>
            <a:ext cx="3166990" cy="1473408"/>
            <a:chOff x="0" y="0"/>
            <a:chExt cx="4222653" cy="1964543"/>
          </a:xfrm>
        </p:grpSpPr>
        <p:sp>
          <p:nvSpPr>
            <p:cNvPr id="9" name="TextBox 9"/>
            <p:cNvSpPr txBox="1"/>
            <p:nvPr/>
          </p:nvSpPr>
          <p:spPr>
            <a:xfrm>
              <a:off x="0" y="1598294"/>
              <a:ext cx="4222653" cy="366250"/>
            </a:xfrm>
            <a:prstGeom prst="rect">
              <a:avLst/>
            </a:prstGeom>
          </p:spPr>
          <p:txBody>
            <a:bodyPr lIns="0" tIns="0" rIns="0" bIns="0" rtlCol="0" anchor="t">
              <a:spAutoFit/>
            </a:bodyPr>
            <a:lstStyle/>
            <a:p>
              <a:pPr>
                <a:lnSpc>
                  <a:spcPts val="2400"/>
                </a:lnSpc>
              </a:pPr>
              <a:r>
                <a:rPr lang="en-US" sz="1500">
                  <a:solidFill>
                    <a:srgbClr val="FFFFFF"/>
                  </a:solidFill>
                  <a:latin typeface="Lato"/>
                </a:rPr>
                <a:t>For preprocessing and api</a:t>
              </a:r>
            </a:p>
          </p:txBody>
        </p:sp>
        <p:sp>
          <p:nvSpPr>
            <p:cNvPr id="10" name="TextBox 10"/>
            <p:cNvSpPr txBox="1"/>
            <p:nvPr/>
          </p:nvSpPr>
          <p:spPr>
            <a:xfrm>
              <a:off x="0" y="-219075"/>
              <a:ext cx="4222653" cy="1348949"/>
            </a:xfrm>
            <a:prstGeom prst="rect">
              <a:avLst/>
            </a:prstGeom>
          </p:spPr>
          <p:txBody>
            <a:bodyPr lIns="0" tIns="0" rIns="0" bIns="0" rtlCol="0" anchor="t">
              <a:spAutoFit/>
            </a:bodyPr>
            <a:lstStyle/>
            <a:p>
              <a:pPr>
                <a:lnSpc>
                  <a:spcPts val="8960"/>
                </a:lnSpc>
              </a:pPr>
              <a:r>
                <a:rPr lang="en-US" sz="5600">
                  <a:solidFill>
                    <a:srgbClr val="FFFFFF"/>
                  </a:solidFill>
                  <a:latin typeface="Big Shoulders Display"/>
                </a:rPr>
                <a:t>1) Flask</a:t>
              </a:r>
            </a:p>
          </p:txBody>
        </p:sp>
      </p:grpSp>
      <p:grpSp>
        <p:nvGrpSpPr>
          <p:cNvPr id="11" name="Group 11"/>
          <p:cNvGrpSpPr/>
          <p:nvPr/>
        </p:nvGrpSpPr>
        <p:grpSpPr>
          <a:xfrm>
            <a:off x="6178223" y="5645807"/>
            <a:ext cx="3166990" cy="1471816"/>
            <a:chOff x="0" y="0"/>
            <a:chExt cx="4222653" cy="1962421"/>
          </a:xfrm>
        </p:grpSpPr>
        <p:sp>
          <p:nvSpPr>
            <p:cNvPr id="12" name="TextBox 12"/>
            <p:cNvSpPr txBox="1"/>
            <p:nvPr/>
          </p:nvSpPr>
          <p:spPr>
            <a:xfrm>
              <a:off x="0" y="1596171"/>
              <a:ext cx="4222653" cy="366250"/>
            </a:xfrm>
            <a:prstGeom prst="rect">
              <a:avLst/>
            </a:prstGeom>
          </p:spPr>
          <p:txBody>
            <a:bodyPr lIns="0" tIns="0" rIns="0" bIns="0" rtlCol="0" anchor="t">
              <a:spAutoFit/>
            </a:bodyPr>
            <a:lstStyle/>
            <a:p>
              <a:pPr>
                <a:lnSpc>
                  <a:spcPts val="2400"/>
                </a:lnSpc>
              </a:pPr>
              <a:r>
                <a:rPr lang="en-US" sz="1500">
                  <a:solidFill>
                    <a:srgbClr val="FFFFFF"/>
                  </a:solidFill>
                  <a:latin typeface="Lato"/>
                </a:rPr>
                <a:t>For datastore</a:t>
              </a:r>
            </a:p>
          </p:txBody>
        </p:sp>
        <p:sp>
          <p:nvSpPr>
            <p:cNvPr id="13" name="TextBox 13"/>
            <p:cNvSpPr txBox="1"/>
            <p:nvPr/>
          </p:nvSpPr>
          <p:spPr>
            <a:xfrm>
              <a:off x="0" y="-219075"/>
              <a:ext cx="3954369" cy="1348949"/>
            </a:xfrm>
            <a:prstGeom prst="rect">
              <a:avLst/>
            </a:prstGeom>
          </p:spPr>
          <p:txBody>
            <a:bodyPr lIns="0" tIns="0" rIns="0" bIns="0" rtlCol="0" anchor="t">
              <a:spAutoFit/>
            </a:bodyPr>
            <a:lstStyle/>
            <a:p>
              <a:pPr>
                <a:lnSpc>
                  <a:spcPts val="8960"/>
                </a:lnSpc>
              </a:pPr>
              <a:r>
                <a:rPr lang="en-US" sz="5600">
                  <a:solidFill>
                    <a:srgbClr val="FFFFFF"/>
                  </a:solidFill>
                  <a:latin typeface="Big Shoulders Display"/>
                </a:rPr>
                <a:t>2) Neo4J</a:t>
              </a:r>
            </a:p>
          </p:txBody>
        </p:sp>
      </p:grpSp>
      <p:grpSp>
        <p:nvGrpSpPr>
          <p:cNvPr id="14" name="Group 14"/>
          <p:cNvGrpSpPr/>
          <p:nvPr/>
        </p:nvGrpSpPr>
        <p:grpSpPr>
          <a:xfrm>
            <a:off x="11420007" y="5645807"/>
            <a:ext cx="3166990" cy="1471816"/>
            <a:chOff x="0" y="0"/>
            <a:chExt cx="4222653" cy="1962421"/>
          </a:xfrm>
        </p:grpSpPr>
        <p:sp>
          <p:nvSpPr>
            <p:cNvPr id="15" name="TextBox 15"/>
            <p:cNvSpPr txBox="1"/>
            <p:nvPr/>
          </p:nvSpPr>
          <p:spPr>
            <a:xfrm>
              <a:off x="0" y="1596171"/>
              <a:ext cx="4222653" cy="366250"/>
            </a:xfrm>
            <a:prstGeom prst="rect">
              <a:avLst/>
            </a:prstGeom>
          </p:spPr>
          <p:txBody>
            <a:bodyPr lIns="0" tIns="0" rIns="0" bIns="0" rtlCol="0" anchor="t">
              <a:spAutoFit/>
            </a:bodyPr>
            <a:lstStyle/>
            <a:p>
              <a:pPr>
                <a:lnSpc>
                  <a:spcPts val="2400"/>
                </a:lnSpc>
              </a:pPr>
              <a:r>
                <a:rPr lang="en-US" sz="1500">
                  <a:solidFill>
                    <a:srgbClr val="FFFFFF"/>
                  </a:solidFill>
                  <a:latin typeface="Lato"/>
                </a:rPr>
                <a:t>For User Interface</a:t>
              </a:r>
            </a:p>
          </p:txBody>
        </p:sp>
        <p:sp>
          <p:nvSpPr>
            <p:cNvPr id="16" name="TextBox 16"/>
            <p:cNvSpPr txBox="1"/>
            <p:nvPr/>
          </p:nvSpPr>
          <p:spPr>
            <a:xfrm>
              <a:off x="0" y="-219075"/>
              <a:ext cx="4222653" cy="1348949"/>
            </a:xfrm>
            <a:prstGeom prst="rect">
              <a:avLst/>
            </a:prstGeom>
          </p:spPr>
          <p:txBody>
            <a:bodyPr lIns="0" tIns="0" rIns="0" bIns="0" rtlCol="0" anchor="t">
              <a:spAutoFit/>
            </a:bodyPr>
            <a:lstStyle/>
            <a:p>
              <a:pPr>
                <a:lnSpc>
                  <a:spcPts val="8960"/>
                </a:lnSpc>
              </a:pPr>
              <a:r>
                <a:rPr lang="en-US" sz="5600">
                  <a:solidFill>
                    <a:srgbClr val="FFFFFF"/>
                  </a:solidFill>
                  <a:latin typeface="Big Shoulders Display"/>
                </a:rPr>
                <a:t>3) Flutter</a:t>
              </a:r>
            </a:p>
          </p:txBody>
        </p:sp>
      </p:grpSp>
      <p:sp>
        <p:nvSpPr>
          <p:cNvPr id="17" name="TextBox 17"/>
          <p:cNvSpPr txBox="1"/>
          <p:nvPr/>
        </p:nvSpPr>
        <p:spPr>
          <a:xfrm rot="5400000">
            <a:off x="14460029" y="6551316"/>
            <a:ext cx="5163779" cy="250190"/>
          </a:xfrm>
          <a:prstGeom prst="rect">
            <a:avLst/>
          </a:prstGeom>
        </p:spPr>
        <p:txBody>
          <a:bodyPr lIns="0" tIns="0" rIns="0" bIns="0" rtlCol="0" anchor="t">
            <a:spAutoFit/>
          </a:bodyPr>
          <a:lstStyle/>
          <a:p>
            <a:pPr algn="r">
              <a:lnSpc>
                <a:spcPts val="1959"/>
              </a:lnSpc>
            </a:pPr>
            <a:r>
              <a:rPr lang="en-US" sz="1400" spc="49">
                <a:solidFill>
                  <a:srgbClr val="FFFFFF"/>
                </a:solidFill>
                <a:latin typeface="Lato"/>
              </a:rPr>
              <a:t>FIND ME | PARAGON INTERNATIONAL UNIVERSITY</a:t>
            </a:r>
          </a:p>
        </p:txBody>
      </p:sp>
      <p:sp>
        <p:nvSpPr>
          <p:cNvPr id="18" name="TextBox 18"/>
          <p:cNvSpPr txBox="1"/>
          <p:nvPr/>
        </p:nvSpPr>
        <p:spPr>
          <a:xfrm>
            <a:off x="16460739" y="1078368"/>
            <a:ext cx="1124259" cy="795553"/>
          </a:xfrm>
          <a:prstGeom prst="rect">
            <a:avLst/>
          </a:prstGeom>
        </p:spPr>
        <p:txBody>
          <a:bodyPr lIns="0" tIns="0" rIns="0" bIns="0" rtlCol="0" anchor="t">
            <a:spAutoFit/>
          </a:bodyPr>
          <a:lstStyle/>
          <a:p>
            <a:pPr algn="ctr">
              <a:lnSpc>
                <a:spcPts val="6160"/>
              </a:lnSpc>
            </a:pPr>
            <a:r>
              <a:rPr lang="en-US" sz="5600">
                <a:solidFill>
                  <a:srgbClr val="FFFFFF"/>
                </a:solidFill>
                <a:latin typeface="Big Shoulders Display"/>
              </a:rPr>
              <a:t>007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15859017" y="9529104"/>
            <a:ext cx="1400283" cy="190500"/>
            <a:chOff x="0" y="0"/>
            <a:chExt cx="1867044" cy="254000"/>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92147" y="0"/>
              <a:ext cx="574897" cy="254000"/>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0" y="0"/>
              <a:ext cx="574897" cy="254000"/>
            </a:xfrm>
            <a:prstGeom prst="rect">
              <a:avLst/>
            </a:prstGeom>
          </p:spPr>
        </p:pic>
      </p:grpSp>
      <p:sp>
        <p:nvSpPr>
          <p:cNvPr id="5" name="AutoShape 5"/>
          <p:cNvSpPr/>
          <p:nvPr/>
        </p:nvSpPr>
        <p:spPr>
          <a:xfrm>
            <a:off x="2248749" y="-108411"/>
            <a:ext cx="9525" cy="10503822"/>
          </a:xfrm>
          <a:prstGeom prst="rect">
            <a:avLst/>
          </a:prstGeom>
          <a:solidFill>
            <a:srgbClr val="FFFFFF"/>
          </a:solidFill>
        </p:spPr>
      </p:sp>
      <p:sp>
        <p:nvSpPr>
          <p:cNvPr id="6" name="AutoShape 6"/>
          <p:cNvSpPr/>
          <p:nvPr/>
        </p:nvSpPr>
        <p:spPr>
          <a:xfrm>
            <a:off x="2258274" y="9058275"/>
            <a:ext cx="18288000" cy="9525"/>
          </a:xfrm>
          <a:prstGeom prst="rect">
            <a:avLst/>
          </a:prstGeom>
          <a:solidFill>
            <a:srgbClr val="FFFFFF"/>
          </a:solidFill>
        </p:spPr>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33450" y="1028700"/>
            <a:ext cx="453254" cy="453254"/>
          </a:xfrm>
          <a:prstGeom prst="rect">
            <a:avLst/>
          </a:prstGeom>
        </p:spPr>
      </p:pic>
      <p:pic>
        <p:nvPicPr>
          <p:cNvPr id="8" name="Picture 8"/>
          <p:cNvPicPr>
            <a:picLocks noChangeAspect="1"/>
          </p:cNvPicPr>
          <p:nvPr/>
        </p:nvPicPr>
        <p:blipFill>
          <a:blip r:embed="rId6"/>
          <a:srcRect/>
          <a:stretch>
            <a:fillRect/>
          </a:stretch>
        </p:blipFill>
        <p:spPr>
          <a:xfrm>
            <a:off x="3370605" y="4094521"/>
            <a:ext cx="13109183" cy="3951467"/>
          </a:xfrm>
          <a:prstGeom prst="rect">
            <a:avLst/>
          </a:prstGeom>
        </p:spPr>
      </p:pic>
      <p:sp>
        <p:nvSpPr>
          <p:cNvPr id="9" name="TextBox 9"/>
          <p:cNvSpPr txBox="1"/>
          <p:nvPr/>
        </p:nvSpPr>
        <p:spPr>
          <a:xfrm>
            <a:off x="3370605" y="2100275"/>
            <a:ext cx="11597718" cy="1581150"/>
          </a:xfrm>
          <a:prstGeom prst="rect">
            <a:avLst/>
          </a:prstGeom>
        </p:spPr>
        <p:txBody>
          <a:bodyPr lIns="0" tIns="0" rIns="0" bIns="0" rtlCol="0" anchor="t">
            <a:spAutoFit/>
          </a:bodyPr>
          <a:lstStyle/>
          <a:p>
            <a:pPr>
              <a:lnSpc>
                <a:spcPts val="12480"/>
              </a:lnSpc>
            </a:pPr>
            <a:r>
              <a:rPr lang="en-US" sz="10400">
                <a:solidFill>
                  <a:srgbClr val="FFFFFF"/>
                </a:solidFill>
                <a:latin typeface="Big Shoulders Display Bold"/>
              </a:rPr>
              <a:t>DIAGRAM</a:t>
            </a:r>
          </a:p>
        </p:txBody>
      </p:sp>
      <p:sp>
        <p:nvSpPr>
          <p:cNvPr id="10" name="TextBox 10"/>
          <p:cNvSpPr txBox="1"/>
          <p:nvPr/>
        </p:nvSpPr>
        <p:spPr>
          <a:xfrm rot="-5400000">
            <a:off x="-1438746" y="6551316"/>
            <a:ext cx="5163779" cy="250190"/>
          </a:xfrm>
          <a:prstGeom prst="rect">
            <a:avLst/>
          </a:prstGeom>
        </p:spPr>
        <p:txBody>
          <a:bodyPr lIns="0" tIns="0" rIns="0" bIns="0" rtlCol="0" anchor="t">
            <a:spAutoFit/>
          </a:bodyPr>
          <a:lstStyle/>
          <a:p>
            <a:pPr>
              <a:lnSpc>
                <a:spcPts val="1959"/>
              </a:lnSpc>
            </a:pPr>
            <a:r>
              <a:rPr lang="en-US" sz="1400" spc="49">
                <a:solidFill>
                  <a:srgbClr val="FFFFFF"/>
                </a:solidFill>
                <a:latin typeface="Lato"/>
              </a:rPr>
              <a:t>FIND ME | PARAGON INTERNATIONAL UNIVERSITY</a:t>
            </a:r>
          </a:p>
        </p:txBody>
      </p:sp>
      <p:sp>
        <p:nvSpPr>
          <p:cNvPr id="11" name="TextBox 11"/>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a:solidFill>
                  <a:srgbClr val="FFFFFF"/>
                </a:solidFill>
                <a:latin typeface="Big Shoulders Display"/>
              </a:rPr>
              <a:t>008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2609254" y="-119064"/>
            <a:ext cx="6991946" cy="10525128"/>
            <a:chOff x="0" y="0"/>
            <a:chExt cx="9322595" cy="14033504"/>
          </a:xfrm>
        </p:grpSpPr>
        <p:pic>
          <p:nvPicPr>
            <p:cNvPr id="3" name="Picture 3"/>
            <p:cNvPicPr>
              <a:picLocks noChangeAspect="1"/>
            </p:cNvPicPr>
            <p:nvPr/>
          </p:nvPicPr>
          <p:blipFill>
            <a:blip r:embed="rId3"/>
            <a:srcRect l="9256" t="4967" r="17530" b="11259"/>
            <a:stretch>
              <a:fillRect/>
            </a:stretch>
          </p:blipFill>
          <p:spPr>
            <a:xfrm>
              <a:off x="0" y="0"/>
              <a:ext cx="9322595" cy="6953252"/>
            </a:xfrm>
            <a:prstGeom prst="rect">
              <a:avLst/>
            </a:prstGeom>
          </p:spPr>
        </p:pic>
        <p:pic>
          <p:nvPicPr>
            <p:cNvPr id="4" name="Picture 4"/>
            <p:cNvPicPr>
              <a:picLocks noChangeAspect="1"/>
            </p:cNvPicPr>
            <p:nvPr/>
          </p:nvPicPr>
          <p:blipFill>
            <a:blip r:embed="rId4"/>
            <a:srcRect l="5407" t="4546" r="7712" b="6993"/>
            <a:stretch>
              <a:fillRect/>
            </a:stretch>
          </p:blipFill>
          <p:spPr>
            <a:xfrm>
              <a:off x="0" y="7080252"/>
              <a:ext cx="9322595" cy="6953252"/>
            </a:xfrm>
            <a:prstGeom prst="rect">
              <a:avLst/>
            </a:prstGeom>
          </p:spPr>
        </p:pic>
      </p:grpSp>
      <p:grpSp>
        <p:nvGrpSpPr>
          <p:cNvPr id="5" name="Group 5"/>
          <p:cNvGrpSpPr/>
          <p:nvPr/>
        </p:nvGrpSpPr>
        <p:grpSpPr>
          <a:xfrm>
            <a:off x="15859017" y="9529104"/>
            <a:ext cx="1400283" cy="190500"/>
            <a:chOff x="0" y="0"/>
            <a:chExt cx="1867044" cy="254000"/>
          </a:xfrm>
        </p:grpSpPr>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92147" y="0"/>
              <a:ext cx="574897" cy="254000"/>
            </a:xfrm>
            <a:prstGeom prst="rect">
              <a:avLst/>
            </a:prstGeom>
          </p:spPr>
        </p:pic>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0" y="0"/>
              <a:ext cx="574897" cy="254000"/>
            </a:xfrm>
            <a:prstGeom prst="rect">
              <a:avLst/>
            </a:prstGeom>
          </p:spPr>
        </p:pic>
      </p:grpSp>
      <p:sp>
        <p:nvSpPr>
          <p:cNvPr id="8" name="AutoShape 8"/>
          <p:cNvSpPr/>
          <p:nvPr/>
        </p:nvSpPr>
        <p:spPr>
          <a:xfrm>
            <a:off x="0" y="9058275"/>
            <a:ext cx="18288000" cy="9525"/>
          </a:xfrm>
          <a:prstGeom prst="rect">
            <a:avLst/>
          </a:prstGeom>
          <a:solidFill>
            <a:srgbClr val="FFFFFF"/>
          </a:solidFill>
        </p:spPr>
      </p:sp>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28700" y="1028700"/>
            <a:ext cx="453254" cy="453254"/>
          </a:xfrm>
          <a:prstGeom prst="rect">
            <a:avLst/>
          </a:prstGeom>
        </p:spPr>
      </p:pic>
      <p:sp>
        <p:nvSpPr>
          <p:cNvPr id="10" name="TextBox 10"/>
          <p:cNvSpPr txBox="1"/>
          <p:nvPr/>
        </p:nvSpPr>
        <p:spPr>
          <a:xfrm>
            <a:off x="11552153" y="4546901"/>
            <a:ext cx="5707147" cy="981075"/>
          </a:xfrm>
          <a:prstGeom prst="rect">
            <a:avLst/>
          </a:prstGeom>
        </p:spPr>
        <p:txBody>
          <a:bodyPr lIns="0" tIns="0" rIns="0" bIns="0" rtlCol="0" anchor="t">
            <a:spAutoFit/>
          </a:bodyPr>
          <a:lstStyle/>
          <a:p>
            <a:pPr algn="r">
              <a:lnSpc>
                <a:spcPts val="3840"/>
              </a:lnSpc>
            </a:pPr>
            <a:r>
              <a:rPr lang="en-US" sz="3200" spc="64">
                <a:solidFill>
                  <a:srgbClr val="6E69D4"/>
                </a:solidFill>
                <a:latin typeface="Lato"/>
              </a:rPr>
              <a:t>Graph representation of</a:t>
            </a:r>
          </a:p>
          <a:p>
            <a:pPr algn="r">
              <a:lnSpc>
                <a:spcPts val="3840"/>
              </a:lnSpc>
            </a:pPr>
            <a:r>
              <a:rPr lang="en-US" sz="3200" spc="64">
                <a:solidFill>
                  <a:srgbClr val="6E69D4"/>
                </a:solidFill>
                <a:latin typeface="Lato"/>
              </a:rPr>
              <a:t>the models</a:t>
            </a:r>
          </a:p>
        </p:txBody>
      </p:sp>
      <p:sp>
        <p:nvSpPr>
          <p:cNvPr id="11" name="TextBox 11"/>
          <p:cNvSpPr txBox="1"/>
          <p:nvPr/>
        </p:nvSpPr>
        <p:spPr>
          <a:xfrm>
            <a:off x="16135041" y="1078368"/>
            <a:ext cx="1124259" cy="795553"/>
          </a:xfrm>
          <a:prstGeom prst="rect">
            <a:avLst/>
          </a:prstGeom>
        </p:spPr>
        <p:txBody>
          <a:bodyPr lIns="0" tIns="0" rIns="0" bIns="0" rtlCol="0" anchor="t">
            <a:spAutoFit/>
          </a:bodyPr>
          <a:lstStyle/>
          <a:p>
            <a:pPr algn="r">
              <a:lnSpc>
                <a:spcPts val="6160"/>
              </a:lnSpc>
            </a:pPr>
            <a:r>
              <a:rPr lang="en-US" sz="5600">
                <a:solidFill>
                  <a:srgbClr val="FFFFFF"/>
                </a:solidFill>
                <a:latin typeface="Big Shoulders Display"/>
              </a:rPr>
              <a:t>009</a:t>
            </a:r>
          </a:p>
        </p:txBody>
      </p:sp>
      <p:sp>
        <p:nvSpPr>
          <p:cNvPr id="12" name="TextBox 12"/>
          <p:cNvSpPr txBox="1"/>
          <p:nvPr/>
        </p:nvSpPr>
        <p:spPr>
          <a:xfrm rot="-5400000">
            <a:off x="-1345612" y="5370329"/>
            <a:ext cx="5163779" cy="250190"/>
          </a:xfrm>
          <a:prstGeom prst="rect">
            <a:avLst/>
          </a:prstGeom>
        </p:spPr>
        <p:txBody>
          <a:bodyPr lIns="0" tIns="0" rIns="0" bIns="0" rtlCol="0" anchor="t">
            <a:spAutoFit/>
          </a:bodyPr>
          <a:lstStyle/>
          <a:p>
            <a:pPr>
              <a:lnSpc>
                <a:spcPts val="1959"/>
              </a:lnSpc>
            </a:pPr>
            <a:r>
              <a:rPr lang="en-US" sz="1400" spc="49">
                <a:solidFill>
                  <a:srgbClr val="FFFFFF"/>
                </a:solidFill>
                <a:latin typeface="Lato"/>
              </a:rPr>
              <a:t>FIND ME | PARAGON INTERNATIONAL UNIVERSITY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838</Words>
  <Application>Microsoft Office PowerPoint</Application>
  <PresentationFormat>Custom</PresentationFormat>
  <Paragraphs>146</Paragraphs>
  <Slides>21</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Lato Bold</vt:lpstr>
      <vt:lpstr>Arial</vt:lpstr>
      <vt:lpstr>Big Shoulders Display Bold</vt:lpstr>
      <vt:lpstr>Muli Bold Bold</vt:lpstr>
      <vt:lpstr>Calibri</vt:lpstr>
      <vt:lpstr>Roboto Bold</vt:lpstr>
      <vt:lpstr>Big Shoulders Display</vt:lpstr>
      <vt:lpstr>Roboto</vt:lpstr>
      <vt:lpstr>Muli Regular</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 Me</dc:title>
  <cp:lastModifiedBy>Seakmeng Chheang</cp:lastModifiedBy>
  <cp:revision>2</cp:revision>
  <dcterms:created xsi:type="dcterms:W3CDTF">2006-08-16T00:00:00Z</dcterms:created>
  <dcterms:modified xsi:type="dcterms:W3CDTF">2021-07-20T05:35:00Z</dcterms:modified>
  <dc:identifier>DAEkJmGG5VA</dc:identifier>
</cp:coreProperties>
</file>